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09" r:id="rId3"/>
    <p:sldId id="369" r:id="rId4"/>
    <p:sldId id="363" r:id="rId5"/>
    <p:sldId id="307" r:id="rId6"/>
    <p:sldId id="320" r:id="rId7"/>
    <p:sldId id="325" r:id="rId8"/>
    <p:sldId id="366" r:id="rId9"/>
    <p:sldId id="322" r:id="rId10"/>
    <p:sldId id="359" r:id="rId11"/>
    <p:sldId id="367" r:id="rId12"/>
    <p:sldId id="368" r:id="rId13"/>
    <p:sldId id="324" r:id="rId14"/>
    <p:sldId id="327" r:id="rId15"/>
    <p:sldId id="328" r:id="rId16"/>
    <p:sldId id="339" r:id="rId17"/>
    <p:sldId id="330" r:id="rId18"/>
    <p:sldId id="331" r:id="rId19"/>
    <p:sldId id="332" r:id="rId20"/>
    <p:sldId id="333" r:id="rId21"/>
    <p:sldId id="340" r:id="rId22"/>
    <p:sldId id="342" r:id="rId23"/>
    <p:sldId id="343" r:id="rId24"/>
    <p:sldId id="334" r:id="rId25"/>
    <p:sldId id="347" r:id="rId26"/>
    <p:sldId id="348" r:id="rId27"/>
    <p:sldId id="350" r:id="rId28"/>
    <p:sldId id="351" r:id="rId29"/>
    <p:sldId id="352" r:id="rId30"/>
    <p:sldId id="353" r:id="rId31"/>
    <p:sldId id="354" r:id="rId32"/>
    <p:sldId id="355" r:id="rId33"/>
    <p:sldId id="337" r:id="rId34"/>
    <p:sldId id="338" r:id="rId35"/>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3"/>
    <p:restoredTop sz="94674"/>
  </p:normalViewPr>
  <p:slideViewPr>
    <p:cSldViewPr>
      <p:cViewPr varScale="1">
        <p:scale>
          <a:sx n="81" d="100"/>
          <a:sy n="81" d="100"/>
        </p:scale>
        <p:origin x="128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C9C16-C670-FF47-B9B1-16B336E4DB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a:extLst>
              <a:ext uri="{FF2B5EF4-FFF2-40B4-BE49-F238E27FC236}">
                <a16:creationId xmlns:a16="http://schemas.microsoft.com/office/drawing/2014/main" id="{B3A3D907-AD06-304C-A338-98D877B098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6961A7-069C-0E49-919E-AF412765A321}" type="datetimeFigureOut">
              <a:rPr lang="ro-RO" smtClean="0"/>
              <a:t>28.09.2025</a:t>
            </a:fld>
            <a:endParaRPr lang="ro-RO"/>
          </a:p>
        </p:txBody>
      </p:sp>
      <p:sp>
        <p:nvSpPr>
          <p:cNvPr id="4" name="Footer Placeholder 3">
            <a:extLst>
              <a:ext uri="{FF2B5EF4-FFF2-40B4-BE49-F238E27FC236}">
                <a16:creationId xmlns:a16="http://schemas.microsoft.com/office/drawing/2014/main" id="{7C4688BF-8B55-6A4B-B337-89499E164A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a:extLst>
              <a:ext uri="{FF2B5EF4-FFF2-40B4-BE49-F238E27FC236}">
                <a16:creationId xmlns:a16="http://schemas.microsoft.com/office/drawing/2014/main" id="{533E5E05-FE9D-554A-BB1C-D00EE0F89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B654A-8725-D149-A7FC-3EE19DFB837A}" type="slidenum">
              <a:rPr lang="ro-RO" smtClean="0"/>
              <a:t>‹#›</a:t>
            </a:fld>
            <a:endParaRPr lang="ro-RO"/>
          </a:p>
        </p:txBody>
      </p:sp>
    </p:spTree>
    <p:extLst>
      <p:ext uri="{BB962C8B-B14F-4D97-AF65-F5344CB8AC3E}">
        <p14:creationId xmlns:p14="http://schemas.microsoft.com/office/powerpoint/2010/main" val="2712572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594854-A566-534F-9A7B-8B81D738FF9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0E0E2ED0-77D1-1240-813D-116BD78C129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6F826282-9B42-AE45-9DE8-D7B12DF2D097}" type="datetimeFigureOut">
              <a:rPr lang="en-US" altLang="ro-RO"/>
              <a:pPr>
                <a:defRPr/>
              </a:pPr>
              <a:t>9/28/2025</a:t>
            </a:fld>
            <a:endParaRPr lang="en-US" altLang="ro-RO"/>
          </a:p>
        </p:txBody>
      </p:sp>
      <p:sp>
        <p:nvSpPr>
          <p:cNvPr id="4" name="Slide Image Placeholder 3">
            <a:extLst>
              <a:ext uri="{FF2B5EF4-FFF2-40B4-BE49-F238E27FC236}">
                <a16:creationId xmlns:a16="http://schemas.microsoft.com/office/drawing/2014/main" id="{4DA79E62-C5E9-9748-A157-57905FBB6BD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EABBBFA-2C5E-7A47-9B0B-E5129BDBE39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id="{1447D4CA-5AA2-CF4E-AB57-7590F829E4C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FA5786D3-501A-8445-A3A1-B78A4F11DAC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A11F56D-3B34-BF48-9102-F29F4EC96F95}" type="slidenum">
              <a:rPr lang="en-US" altLang="ro-RO"/>
              <a:pPr>
                <a:defRPr/>
              </a:pPr>
              <a:t>‹#›</a:t>
            </a:fld>
            <a:endParaRPr lang="en-US" altLang="ro-RO"/>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4159FF1F-4C2F-9248-AE21-0AEB96E131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6D6FBF2D-C2CE-4943-B23E-71A33455BF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55FEBA69-CE6D-F643-9E7E-E6A841BBD2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B55B89-1AB8-BE41-A00B-9738E886FDBC}" type="slidenum">
              <a:rPr lang="en-US" altLang="ro-RO"/>
              <a:pPr/>
              <a:t>5</a:t>
            </a:fld>
            <a:endParaRPr lang="en-US" alt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a:extLst>
              <a:ext uri="{FF2B5EF4-FFF2-40B4-BE49-F238E27FC236}">
                <a16:creationId xmlns:a16="http://schemas.microsoft.com/office/drawing/2014/main" id="{51EFA3EB-54DA-2B48-A239-F6750A860692}"/>
              </a:ext>
            </a:extLst>
          </p:cNvPr>
          <p:cNvSpPr>
            <a:spLocks noGrp="1"/>
          </p:cNvSpPr>
          <p:nvPr>
            <p:ph type="dt" sz="half" idx="10"/>
          </p:nvPr>
        </p:nvSpPr>
        <p:spPr/>
        <p:txBody>
          <a:bodyPr/>
          <a:lstStyle>
            <a:lvl1pPr>
              <a:defRPr/>
            </a:lvl1pPr>
          </a:lstStyle>
          <a:p>
            <a:pPr>
              <a:defRPr/>
            </a:pPr>
            <a:fld id="{1DE77B28-8FCE-7043-90FF-A2E5907FEF1C}" type="datetimeFigureOut">
              <a:rPr lang="fr-FR" altLang="ro-RO"/>
              <a:pPr>
                <a:defRPr/>
              </a:pPr>
              <a:t>28/09/2025</a:t>
            </a:fld>
            <a:endParaRPr lang="fr-CA" altLang="ro-RO"/>
          </a:p>
        </p:txBody>
      </p:sp>
      <p:sp>
        <p:nvSpPr>
          <p:cNvPr id="5" name="Espace réservé du pied de page 4">
            <a:extLst>
              <a:ext uri="{FF2B5EF4-FFF2-40B4-BE49-F238E27FC236}">
                <a16:creationId xmlns:a16="http://schemas.microsoft.com/office/drawing/2014/main" id="{5348170E-FF2E-094D-AC0F-9DFF77D9E55C}"/>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id="{1BD9005B-E12D-6744-90CD-AB8833937874}"/>
              </a:ext>
            </a:extLst>
          </p:cNvPr>
          <p:cNvSpPr>
            <a:spLocks noGrp="1"/>
          </p:cNvSpPr>
          <p:nvPr>
            <p:ph type="sldNum" sz="quarter" idx="12"/>
          </p:nvPr>
        </p:nvSpPr>
        <p:spPr/>
        <p:txBody>
          <a:bodyPr/>
          <a:lstStyle>
            <a:lvl1pPr>
              <a:defRPr/>
            </a:lvl1pPr>
          </a:lstStyle>
          <a:p>
            <a:pPr>
              <a:defRPr/>
            </a:pPr>
            <a:fld id="{05996D03-FBCA-CD47-BD52-550ED0395C7E}" type="slidenum">
              <a:rPr lang="fr-CA" altLang="ro-RO"/>
              <a:pPr>
                <a:defRPr/>
              </a:pPr>
              <a:t>‹#›</a:t>
            </a:fld>
            <a:endParaRPr lang="fr-CA" altLang="ro-RO"/>
          </a:p>
        </p:txBody>
      </p:sp>
    </p:spTree>
    <p:extLst>
      <p:ext uri="{BB962C8B-B14F-4D97-AF65-F5344CB8AC3E}">
        <p14:creationId xmlns:p14="http://schemas.microsoft.com/office/powerpoint/2010/main" val="362717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75FA95E-9BF7-8940-A5FF-0D60C8EBE4BA}"/>
              </a:ext>
            </a:extLst>
          </p:cNvPr>
          <p:cNvSpPr>
            <a:spLocks noGrp="1"/>
          </p:cNvSpPr>
          <p:nvPr>
            <p:ph type="dt" sz="half" idx="10"/>
          </p:nvPr>
        </p:nvSpPr>
        <p:spPr/>
        <p:txBody>
          <a:bodyPr/>
          <a:lstStyle>
            <a:lvl1pPr>
              <a:defRPr/>
            </a:lvl1pPr>
          </a:lstStyle>
          <a:p>
            <a:pPr>
              <a:defRPr/>
            </a:pPr>
            <a:fld id="{34FB28C4-6D65-DA48-9F9A-73EB45E45C5E}" type="datetimeFigureOut">
              <a:rPr lang="fr-FR" altLang="ro-RO"/>
              <a:pPr>
                <a:defRPr/>
              </a:pPr>
              <a:t>28/09/2025</a:t>
            </a:fld>
            <a:endParaRPr lang="fr-CA" altLang="ro-RO"/>
          </a:p>
        </p:txBody>
      </p:sp>
      <p:sp>
        <p:nvSpPr>
          <p:cNvPr id="5" name="Espace réservé du pied de page 4">
            <a:extLst>
              <a:ext uri="{FF2B5EF4-FFF2-40B4-BE49-F238E27FC236}">
                <a16:creationId xmlns:a16="http://schemas.microsoft.com/office/drawing/2014/main" id="{2C39DAF9-CC90-9A4A-BD7A-46D0B03089B5}"/>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id="{5EC06A38-9A88-8644-A5B9-9C1447CB843B}"/>
              </a:ext>
            </a:extLst>
          </p:cNvPr>
          <p:cNvSpPr>
            <a:spLocks noGrp="1"/>
          </p:cNvSpPr>
          <p:nvPr>
            <p:ph type="sldNum" sz="quarter" idx="12"/>
          </p:nvPr>
        </p:nvSpPr>
        <p:spPr/>
        <p:txBody>
          <a:bodyPr/>
          <a:lstStyle>
            <a:lvl1pPr>
              <a:defRPr/>
            </a:lvl1pPr>
          </a:lstStyle>
          <a:p>
            <a:pPr>
              <a:defRPr/>
            </a:pPr>
            <a:fld id="{103401CE-C9FE-0941-882D-737638AD4D74}" type="slidenum">
              <a:rPr lang="fr-CA" altLang="ro-RO"/>
              <a:pPr>
                <a:defRPr/>
              </a:pPr>
              <a:t>‹#›</a:t>
            </a:fld>
            <a:endParaRPr lang="fr-CA" altLang="ro-RO"/>
          </a:p>
        </p:txBody>
      </p:sp>
    </p:spTree>
    <p:extLst>
      <p:ext uri="{BB962C8B-B14F-4D97-AF65-F5344CB8AC3E}">
        <p14:creationId xmlns:p14="http://schemas.microsoft.com/office/powerpoint/2010/main" val="219143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6898DE5-0F03-CB45-A046-139C3F4AB6AB}"/>
              </a:ext>
            </a:extLst>
          </p:cNvPr>
          <p:cNvSpPr>
            <a:spLocks noGrp="1"/>
          </p:cNvSpPr>
          <p:nvPr>
            <p:ph type="dt" sz="half" idx="10"/>
          </p:nvPr>
        </p:nvSpPr>
        <p:spPr/>
        <p:txBody>
          <a:bodyPr/>
          <a:lstStyle>
            <a:lvl1pPr>
              <a:defRPr/>
            </a:lvl1pPr>
          </a:lstStyle>
          <a:p>
            <a:pPr>
              <a:defRPr/>
            </a:pPr>
            <a:fld id="{7CDBC451-9B73-E74D-92E3-87D0DF847EC9}" type="datetimeFigureOut">
              <a:rPr lang="fr-FR" altLang="ro-RO"/>
              <a:pPr>
                <a:defRPr/>
              </a:pPr>
              <a:t>28/09/2025</a:t>
            </a:fld>
            <a:endParaRPr lang="fr-CA" altLang="ro-RO"/>
          </a:p>
        </p:txBody>
      </p:sp>
      <p:sp>
        <p:nvSpPr>
          <p:cNvPr id="5" name="Espace réservé du pied de page 4">
            <a:extLst>
              <a:ext uri="{FF2B5EF4-FFF2-40B4-BE49-F238E27FC236}">
                <a16:creationId xmlns:a16="http://schemas.microsoft.com/office/drawing/2014/main" id="{573F0B47-3DBF-5246-B001-C8B78525FEF6}"/>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id="{582CF16F-9876-9B42-BCD7-0A024042D018}"/>
              </a:ext>
            </a:extLst>
          </p:cNvPr>
          <p:cNvSpPr>
            <a:spLocks noGrp="1"/>
          </p:cNvSpPr>
          <p:nvPr>
            <p:ph type="sldNum" sz="quarter" idx="12"/>
          </p:nvPr>
        </p:nvSpPr>
        <p:spPr/>
        <p:txBody>
          <a:bodyPr/>
          <a:lstStyle>
            <a:lvl1pPr>
              <a:defRPr/>
            </a:lvl1pPr>
          </a:lstStyle>
          <a:p>
            <a:pPr>
              <a:defRPr/>
            </a:pPr>
            <a:fld id="{F3700CF1-DFF3-944D-9C4E-6D105E48880F}" type="slidenum">
              <a:rPr lang="fr-CA" altLang="ro-RO"/>
              <a:pPr>
                <a:defRPr/>
              </a:pPr>
              <a:t>‹#›</a:t>
            </a:fld>
            <a:endParaRPr lang="fr-CA" altLang="ro-RO"/>
          </a:p>
        </p:txBody>
      </p:sp>
    </p:spTree>
    <p:extLst>
      <p:ext uri="{BB962C8B-B14F-4D97-AF65-F5344CB8AC3E}">
        <p14:creationId xmlns:p14="http://schemas.microsoft.com/office/powerpoint/2010/main" val="113407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0F1ACFC-DC8F-504F-A20A-3395FAE29C31}"/>
              </a:ext>
            </a:extLst>
          </p:cNvPr>
          <p:cNvSpPr>
            <a:spLocks noGrp="1"/>
          </p:cNvSpPr>
          <p:nvPr>
            <p:ph type="dt" sz="half" idx="10"/>
          </p:nvPr>
        </p:nvSpPr>
        <p:spPr/>
        <p:txBody>
          <a:bodyPr/>
          <a:lstStyle>
            <a:lvl1pPr>
              <a:defRPr/>
            </a:lvl1pPr>
          </a:lstStyle>
          <a:p>
            <a:pPr>
              <a:defRPr/>
            </a:pPr>
            <a:fld id="{6E0B13E6-5765-204C-B05A-238871E445ED}" type="datetimeFigureOut">
              <a:rPr lang="fr-FR" altLang="ro-RO"/>
              <a:pPr>
                <a:defRPr/>
              </a:pPr>
              <a:t>28/09/2025</a:t>
            </a:fld>
            <a:endParaRPr lang="fr-CA" altLang="ro-RO"/>
          </a:p>
        </p:txBody>
      </p:sp>
      <p:sp>
        <p:nvSpPr>
          <p:cNvPr id="5" name="Espace réservé du pied de page 4">
            <a:extLst>
              <a:ext uri="{FF2B5EF4-FFF2-40B4-BE49-F238E27FC236}">
                <a16:creationId xmlns:a16="http://schemas.microsoft.com/office/drawing/2014/main" id="{D4F27836-851B-9345-888C-E2158D6A4360}"/>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id="{21936061-0A4D-BD4F-959C-0A07A14BE459}"/>
              </a:ext>
            </a:extLst>
          </p:cNvPr>
          <p:cNvSpPr>
            <a:spLocks noGrp="1"/>
          </p:cNvSpPr>
          <p:nvPr>
            <p:ph type="sldNum" sz="quarter" idx="12"/>
          </p:nvPr>
        </p:nvSpPr>
        <p:spPr/>
        <p:txBody>
          <a:bodyPr/>
          <a:lstStyle>
            <a:lvl1pPr>
              <a:defRPr/>
            </a:lvl1pPr>
          </a:lstStyle>
          <a:p>
            <a:pPr>
              <a:defRPr/>
            </a:pPr>
            <a:fld id="{270D0F84-9284-3C4A-8DAE-5FA77DE83FBC}" type="slidenum">
              <a:rPr lang="fr-CA" altLang="ro-RO"/>
              <a:pPr>
                <a:defRPr/>
              </a:pPr>
              <a:t>‹#›</a:t>
            </a:fld>
            <a:endParaRPr lang="fr-CA" altLang="ro-RO"/>
          </a:p>
        </p:txBody>
      </p:sp>
    </p:spTree>
    <p:extLst>
      <p:ext uri="{BB962C8B-B14F-4D97-AF65-F5344CB8AC3E}">
        <p14:creationId xmlns:p14="http://schemas.microsoft.com/office/powerpoint/2010/main" val="241229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FB37C8A-E267-B34E-9CB5-D44612A267AD}"/>
              </a:ext>
            </a:extLst>
          </p:cNvPr>
          <p:cNvSpPr>
            <a:spLocks noGrp="1"/>
          </p:cNvSpPr>
          <p:nvPr>
            <p:ph type="dt" sz="half" idx="10"/>
          </p:nvPr>
        </p:nvSpPr>
        <p:spPr/>
        <p:txBody>
          <a:bodyPr/>
          <a:lstStyle>
            <a:lvl1pPr>
              <a:defRPr/>
            </a:lvl1pPr>
          </a:lstStyle>
          <a:p>
            <a:pPr>
              <a:defRPr/>
            </a:pPr>
            <a:fld id="{B4493475-DE44-A846-A12B-A18156171EB8}" type="datetimeFigureOut">
              <a:rPr lang="fr-FR" altLang="ro-RO"/>
              <a:pPr>
                <a:defRPr/>
              </a:pPr>
              <a:t>28/09/2025</a:t>
            </a:fld>
            <a:endParaRPr lang="fr-CA" altLang="ro-RO"/>
          </a:p>
        </p:txBody>
      </p:sp>
      <p:sp>
        <p:nvSpPr>
          <p:cNvPr id="5" name="Espace réservé du pied de page 4">
            <a:extLst>
              <a:ext uri="{FF2B5EF4-FFF2-40B4-BE49-F238E27FC236}">
                <a16:creationId xmlns:a16="http://schemas.microsoft.com/office/drawing/2014/main" id="{9851E3B3-36AA-4542-8066-6148F6EC0A10}"/>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id="{9C09E307-6304-CC4D-9CCF-E4CDA690D4BA}"/>
              </a:ext>
            </a:extLst>
          </p:cNvPr>
          <p:cNvSpPr>
            <a:spLocks noGrp="1"/>
          </p:cNvSpPr>
          <p:nvPr>
            <p:ph type="sldNum" sz="quarter" idx="12"/>
          </p:nvPr>
        </p:nvSpPr>
        <p:spPr/>
        <p:txBody>
          <a:bodyPr/>
          <a:lstStyle>
            <a:lvl1pPr>
              <a:defRPr/>
            </a:lvl1pPr>
          </a:lstStyle>
          <a:p>
            <a:pPr>
              <a:defRPr/>
            </a:pPr>
            <a:fld id="{28B1A7C8-65AD-D24B-85CA-DE2E6017FDD1}" type="slidenum">
              <a:rPr lang="fr-CA" altLang="ro-RO"/>
              <a:pPr>
                <a:defRPr/>
              </a:pPr>
              <a:t>‹#›</a:t>
            </a:fld>
            <a:endParaRPr lang="fr-CA" altLang="ro-RO"/>
          </a:p>
        </p:txBody>
      </p:sp>
    </p:spTree>
    <p:extLst>
      <p:ext uri="{BB962C8B-B14F-4D97-AF65-F5344CB8AC3E}">
        <p14:creationId xmlns:p14="http://schemas.microsoft.com/office/powerpoint/2010/main" val="103050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a:extLst>
              <a:ext uri="{FF2B5EF4-FFF2-40B4-BE49-F238E27FC236}">
                <a16:creationId xmlns:a16="http://schemas.microsoft.com/office/drawing/2014/main" id="{09345615-84A5-9C48-B082-995F0C246AA6}"/>
              </a:ext>
            </a:extLst>
          </p:cNvPr>
          <p:cNvSpPr>
            <a:spLocks noGrp="1"/>
          </p:cNvSpPr>
          <p:nvPr>
            <p:ph type="dt" sz="half" idx="10"/>
          </p:nvPr>
        </p:nvSpPr>
        <p:spPr/>
        <p:txBody>
          <a:bodyPr/>
          <a:lstStyle>
            <a:lvl1pPr>
              <a:defRPr/>
            </a:lvl1pPr>
          </a:lstStyle>
          <a:p>
            <a:pPr>
              <a:defRPr/>
            </a:pPr>
            <a:fld id="{42928D06-0BF4-934E-8018-F0DFC4CF79BA}" type="datetimeFigureOut">
              <a:rPr lang="fr-FR" altLang="ro-RO"/>
              <a:pPr>
                <a:defRPr/>
              </a:pPr>
              <a:t>28/09/2025</a:t>
            </a:fld>
            <a:endParaRPr lang="fr-CA" altLang="ro-RO"/>
          </a:p>
        </p:txBody>
      </p:sp>
      <p:sp>
        <p:nvSpPr>
          <p:cNvPr id="6" name="Espace réservé du pied de page 4">
            <a:extLst>
              <a:ext uri="{FF2B5EF4-FFF2-40B4-BE49-F238E27FC236}">
                <a16:creationId xmlns:a16="http://schemas.microsoft.com/office/drawing/2014/main" id="{3388B79E-2D6F-5B4F-BEC9-F048CE2AAFD1}"/>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a16="http://schemas.microsoft.com/office/drawing/2014/main" id="{90937062-808A-514E-8869-FF4032B3EDD8}"/>
              </a:ext>
            </a:extLst>
          </p:cNvPr>
          <p:cNvSpPr>
            <a:spLocks noGrp="1"/>
          </p:cNvSpPr>
          <p:nvPr>
            <p:ph type="sldNum" sz="quarter" idx="12"/>
          </p:nvPr>
        </p:nvSpPr>
        <p:spPr/>
        <p:txBody>
          <a:bodyPr/>
          <a:lstStyle>
            <a:lvl1pPr>
              <a:defRPr/>
            </a:lvl1pPr>
          </a:lstStyle>
          <a:p>
            <a:pPr>
              <a:defRPr/>
            </a:pPr>
            <a:fld id="{4A94D08B-395A-6E46-920E-039465CFE4FF}" type="slidenum">
              <a:rPr lang="fr-CA" altLang="ro-RO"/>
              <a:pPr>
                <a:defRPr/>
              </a:pPr>
              <a:t>‹#›</a:t>
            </a:fld>
            <a:endParaRPr lang="fr-CA" altLang="ro-RO"/>
          </a:p>
        </p:txBody>
      </p:sp>
    </p:spTree>
    <p:extLst>
      <p:ext uri="{BB962C8B-B14F-4D97-AF65-F5344CB8AC3E}">
        <p14:creationId xmlns:p14="http://schemas.microsoft.com/office/powerpoint/2010/main" val="84902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a:extLst>
              <a:ext uri="{FF2B5EF4-FFF2-40B4-BE49-F238E27FC236}">
                <a16:creationId xmlns:a16="http://schemas.microsoft.com/office/drawing/2014/main" id="{7912CDCF-D03E-514A-8871-1EB1772B28DE}"/>
              </a:ext>
            </a:extLst>
          </p:cNvPr>
          <p:cNvSpPr>
            <a:spLocks noGrp="1"/>
          </p:cNvSpPr>
          <p:nvPr>
            <p:ph type="dt" sz="half" idx="10"/>
          </p:nvPr>
        </p:nvSpPr>
        <p:spPr/>
        <p:txBody>
          <a:bodyPr/>
          <a:lstStyle>
            <a:lvl1pPr>
              <a:defRPr/>
            </a:lvl1pPr>
          </a:lstStyle>
          <a:p>
            <a:pPr>
              <a:defRPr/>
            </a:pPr>
            <a:fld id="{FF98396E-5DA4-9A4E-9205-CBF2A8830C69}" type="datetimeFigureOut">
              <a:rPr lang="fr-FR" altLang="ro-RO"/>
              <a:pPr>
                <a:defRPr/>
              </a:pPr>
              <a:t>28/09/2025</a:t>
            </a:fld>
            <a:endParaRPr lang="fr-CA" altLang="ro-RO"/>
          </a:p>
        </p:txBody>
      </p:sp>
      <p:sp>
        <p:nvSpPr>
          <p:cNvPr id="8" name="Espace réservé du pied de page 4">
            <a:extLst>
              <a:ext uri="{FF2B5EF4-FFF2-40B4-BE49-F238E27FC236}">
                <a16:creationId xmlns:a16="http://schemas.microsoft.com/office/drawing/2014/main" id="{7E24E143-17D5-7B4C-8D2C-24D8ABDF5272}"/>
              </a:ext>
            </a:extLst>
          </p:cNvPr>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a:extLst>
              <a:ext uri="{FF2B5EF4-FFF2-40B4-BE49-F238E27FC236}">
                <a16:creationId xmlns:a16="http://schemas.microsoft.com/office/drawing/2014/main" id="{B4C718E4-BC56-334C-B766-09EB3702FB21}"/>
              </a:ext>
            </a:extLst>
          </p:cNvPr>
          <p:cNvSpPr>
            <a:spLocks noGrp="1"/>
          </p:cNvSpPr>
          <p:nvPr>
            <p:ph type="sldNum" sz="quarter" idx="12"/>
          </p:nvPr>
        </p:nvSpPr>
        <p:spPr/>
        <p:txBody>
          <a:bodyPr/>
          <a:lstStyle>
            <a:lvl1pPr>
              <a:defRPr/>
            </a:lvl1pPr>
          </a:lstStyle>
          <a:p>
            <a:pPr>
              <a:defRPr/>
            </a:pPr>
            <a:fld id="{589732EE-ADE4-F048-8473-EACE612F25D5}" type="slidenum">
              <a:rPr lang="fr-CA" altLang="ro-RO"/>
              <a:pPr>
                <a:defRPr/>
              </a:pPr>
              <a:t>‹#›</a:t>
            </a:fld>
            <a:endParaRPr lang="fr-CA" altLang="ro-RO"/>
          </a:p>
        </p:txBody>
      </p:sp>
    </p:spTree>
    <p:extLst>
      <p:ext uri="{BB962C8B-B14F-4D97-AF65-F5344CB8AC3E}">
        <p14:creationId xmlns:p14="http://schemas.microsoft.com/office/powerpoint/2010/main" val="188806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a:extLst>
              <a:ext uri="{FF2B5EF4-FFF2-40B4-BE49-F238E27FC236}">
                <a16:creationId xmlns:a16="http://schemas.microsoft.com/office/drawing/2014/main" id="{B8D25DDF-5097-684E-86D4-FC0D016E56DD}"/>
              </a:ext>
            </a:extLst>
          </p:cNvPr>
          <p:cNvSpPr>
            <a:spLocks noGrp="1"/>
          </p:cNvSpPr>
          <p:nvPr>
            <p:ph type="dt" sz="half" idx="10"/>
          </p:nvPr>
        </p:nvSpPr>
        <p:spPr/>
        <p:txBody>
          <a:bodyPr/>
          <a:lstStyle>
            <a:lvl1pPr>
              <a:defRPr/>
            </a:lvl1pPr>
          </a:lstStyle>
          <a:p>
            <a:pPr>
              <a:defRPr/>
            </a:pPr>
            <a:fld id="{0C8C69C8-AD0D-8F4A-9F44-AB73285FB9A6}" type="datetimeFigureOut">
              <a:rPr lang="fr-FR" altLang="ro-RO"/>
              <a:pPr>
                <a:defRPr/>
              </a:pPr>
              <a:t>28/09/2025</a:t>
            </a:fld>
            <a:endParaRPr lang="fr-CA" altLang="ro-RO"/>
          </a:p>
        </p:txBody>
      </p:sp>
      <p:sp>
        <p:nvSpPr>
          <p:cNvPr id="4" name="Espace réservé du pied de page 4">
            <a:extLst>
              <a:ext uri="{FF2B5EF4-FFF2-40B4-BE49-F238E27FC236}">
                <a16:creationId xmlns:a16="http://schemas.microsoft.com/office/drawing/2014/main" id="{76F11751-22EA-7942-9510-858568226A1C}"/>
              </a:ext>
            </a:extLst>
          </p:cNvPr>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a:extLst>
              <a:ext uri="{FF2B5EF4-FFF2-40B4-BE49-F238E27FC236}">
                <a16:creationId xmlns:a16="http://schemas.microsoft.com/office/drawing/2014/main" id="{F50DD561-F695-4342-8237-5303A4B3B73D}"/>
              </a:ext>
            </a:extLst>
          </p:cNvPr>
          <p:cNvSpPr>
            <a:spLocks noGrp="1"/>
          </p:cNvSpPr>
          <p:nvPr>
            <p:ph type="sldNum" sz="quarter" idx="12"/>
          </p:nvPr>
        </p:nvSpPr>
        <p:spPr/>
        <p:txBody>
          <a:bodyPr/>
          <a:lstStyle>
            <a:lvl1pPr>
              <a:defRPr/>
            </a:lvl1pPr>
          </a:lstStyle>
          <a:p>
            <a:pPr>
              <a:defRPr/>
            </a:pPr>
            <a:fld id="{4C1EBFD3-B7F9-8B4B-A1B8-F657BA784017}" type="slidenum">
              <a:rPr lang="fr-CA" altLang="ro-RO"/>
              <a:pPr>
                <a:defRPr/>
              </a:pPr>
              <a:t>‹#›</a:t>
            </a:fld>
            <a:endParaRPr lang="fr-CA" altLang="ro-RO"/>
          </a:p>
        </p:txBody>
      </p:sp>
    </p:spTree>
    <p:extLst>
      <p:ext uri="{BB962C8B-B14F-4D97-AF65-F5344CB8AC3E}">
        <p14:creationId xmlns:p14="http://schemas.microsoft.com/office/powerpoint/2010/main" val="140547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61672C22-04B9-1C42-8482-092DBF31D556}"/>
              </a:ext>
            </a:extLst>
          </p:cNvPr>
          <p:cNvSpPr>
            <a:spLocks noGrp="1"/>
          </p:cNvSpPr>
          <p:nvPr>
            <p:ph type="dt" sz="half" idx="10"/>
          </p:nvPr>
        </p:nvSpPr>
        <p:spPr/>
        <p:txBody>
          <a:bodyPr/>
          <a:lstStyle>
            <a:lvl1pPr>
              <a:defRPr/>
            </a:lvl1pPr>
          </a:lstStyle>
          <a:p>
            <a:pPr>
              <a:defRPr/>
            </a:pPr>
            <a:fld id="{2B13720B-7F37-2C4A-93C2-F8BEC67BDA98}" type="datetimeFigureOut">
              <a:rPr lang="fr-FR" altLang="ro-RO"/>
              <a:pPr>
                <a:defRPr/>
              </a:pPr>
              <a:t>28/09/2025</a:t>
            </a:fld>
            <a:endParaRPr lang="fr-CA" altLang="ro-RO"/>
          </a:p>
        </p:txBody>
      </p:sp>
      <p:sp>
        <p:nvSpPr>
          <p:cNvPr id="3" name="Espace réservé du pied de page 4">
            <a:extLst>
              <a:ext uri="{FF2B5EF4-FFF2-40B4-BE49-F238E27FC236}">
                <a16:creationId xmlns:a16="http://schemas.microsoft.com/office/drawing/2014/main" id="{844B7825-8EF5-6F4A-A468-B3C1C01C543F}"/>
              </a:ext>
            </a:extLst>
          </p:cNvPr>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a:extLst>
              <a:ext uri="{FF2B5EF4-FFF2-40B4-BE49-F238E27FC236}">
                <a16:creationId xmlns:a16="http://schemas.microsoft.com/office/drawing/2014/main" id="{2E6B2FD9-55CB-9748-B5AD-0B4EE59D601C}"/>
              </a:ext>
            </a:extLst>
          </p:cNvPr>
          <p:cNvSpPr>
            <a:spLocks noGrp="1"/>
          </p:cNvSpPr>
          <p:nvPr>
            <p:ph type="sldNum" sz="quarter" idx="12"/>
          </p:nvPr>
        </p:nvSpPr>
        <p:spPr/>
        <p:txBody>
          <a:bodyPr/>
          <a:lstStyle>
            <a:lvl1pPr>
              <a:defRPr/>
            </a:lvl1pPr>
          </a:lstStyle>
          <a:p>
            <a:pPr>
              <a:defRPr/>
            </a:pPr>
            <a:fld id="{09F4E944-16C7-304D-A6F0-E2EEDCF77024}" type="slidenum">
              <a:rPr lang="fr-CA" altLang="ro-RO"/>
              <a:pPr>
                <a:defRPr/>
              </a:pPr>
              <a:t>‹#›</a:t>
            </a:fld>
            <a:endParaRPr lang="fr-CA" altLang="ro-RO"/>
          </a:p>
        </p:txBody>
      </p:sp>
    </p:spTree>
    <p:extLst>
      <p:ext uri="{BB962C8B-B14F-4D97-AF65-F5344CB8AC3E}">
        <p14:creationId xmlns:p14="http://schemas.microsoft.com/office/powerpoint/2010/main" val="109732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8D4D508A-1020-1842-94B6-CB243B8E97FB}"/>
              </a:ext>
            </a:extLst>
          </p:cNvPr>
          <p:cNvSpPr>
            <a:spLocks noGrp="1"/>
          </p:cNvSpPr>
          <p:nvPr>
            <p:ph type="dt" sz="half" idx="10"/>
          </p:nvPr>
        </p:nvSpPr>
        <p:spPr/>
        <p:txBody>
          <a:bodyPr/>
          <a:lstStyle>
            <a:lvl1pPr>
              <a:defRPr/>
            </a:lvl1pPr>
          </a:lstStyle>
          <a:p>
            <a:pPr>
              <a:defRPr/>
            </a:pPr>
            <a:fld id="{5931A3E7-225D-EC4D-BB96-DB588073D654}" type="datetimeFigureOut">
              <a:rPr lang="fr-FR" altLang="ro-RO"/>
              <a:pPr>
                <a:defRPr/>
              </a:pPr>
              <a:t>28/09/2025</a:t>
            </a:fld>
            <a:endParaRPr lang="fr-CA" altLang="ro-RO"/>
          </a:p>
        </p:txBody>
      </p:sp>
      <p:sp>
        <p:nvSpPr>
          <p:cNvPr id="6" name="Espace réservé du pied de page 4">
            <a:extLst>
              <a:ext uri="{FF2B5EF4-FFF2-40B4-BE49-F238E27FC236}">
                <a16:creationId xmlns:a16="http://schemas.microsoft.com/office/drawing/2014/main" id="{9002E13F-0192-B344-AB94-E570C448730D}"/>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a16="http://schemas.microsoft.com/office/drawing/2014/main" id="{649D4BB3-7603-FC4C-A0CF-B93567940CE8}"/>
              </a:ext>
            </a:extLst>
          </p:cNvPr>
          <p:cNvSpPr>
            <a:spLocks noGrp="1"/>
          </p:cNvSpPr>
          <p:nvPr>
            <p:ph type="sldNum" sz="quarter" idx="12"/>
          </p:nvPr>
        </p:nvSpPr>
        <p:spPr/>
        <p:txBody>
          <a:bodyPr/>
          <a:lstStyle>
            <a:lvl1pPr>
              <a:defRPr/>
            </a:lvl1pPr>
          </a:lstStyle>
          <a:p>
            <a:pPr>
              <a:defRPr/>
            </a:pPr>
            <a:fld id="{75346A48-593D-B24A-9469-995593DF26DC}" type="slidenum">
              <a:rPr lang="fr-CA" altLang="ro-RO"/>
              <a:pPr>
                <a:defRPr/>
              </a:pPr>
              <a:t>‹#›</a:t>
            </a:fld>
            <a:endParaRPr lang="fr-CA" altLang="ro-RO"/>
          </a:p>
        </p:txBody>
      </p:sp>
    </p:spTree>
    <p:extLst>
      <p:ext uri="{BB962C8B-B14F-4D97-AF65-F5344CB8AC3E}">
        <p14:creationId xmlns:p14="http://schemas.microsoft.com/office/powerpoint/2010/main" val="169525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B8DCEE59-CA6E-FE41-AD2B-A661026DBC35}"/>
              </a:ext>
            </a:extLst>
          </p:cNvPr>
          <p:cNvSpPr>
            <a:spLocks noGrp="1"/>
          </p:cNvSpPr>
          <p:nvPr>
            <p:ph type="dt" sz="half" idx="10"/>
          </p:nvPr>
        </p:nvSpPr>
        <p:spPr/>
        <p:txBody>
          <a:bodyPr/>
          <a:lstStyle>
            <a:lvl1pPr>
              <a:defRPr/>
            </a:lvl1pPr>
          </a:lstStyle>
          <a:p>
            <a:pPr>
              <a:defRPr/>
            </a:pPr>
            <a:fld id="{BEF6E255-5788-2E48-90F0-90BC77270112}" type="datetimeFigureOut">
              <a:rPr lang="fr-FR" altLang="ro-RO"/>
              <a:pPr>
                <a:defRPr/>
              </a:pPr>
              <a:t>28/09/2025</a:t>
            </a:fld>
            <a:endParaRPr lang="fr-CA" altLang="ro-RO"/>
          </a:p>
        </p:txBody>
      </p:sp>
      <p:sp>
        <p:nvSpPr>
          <p:cNvPr id="6" name="Espace réservé du pied de page 4">
            <a:extLst>
              <a:ext uri="{FF2B5EF4-FFF2-40B4-BE49-F238E27FC236}">
                <a16:creationId xmlns:a16="http://schemas.microsoft.com/office/drawing/2014/main" id="{046D2F00-ED07-2444-BEBE-C26A34D44715}"/>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a16="http://schemas.microsoft.com/office/drawing/2014/main" id="{16DB5B8F-C788-834A-B295-0B40D341015E}"/>
              </a:ext>
            </a:extLst>
          </p:cNvPr>
          <p:cNvSpPr>
            <a:spLocks noGrp="1"/>
          </p:cNvSpPr>
          <p:nvPr>
            <p:ph type="sldNum" sz="quarter" idx="12"/>
          </p:nvPr>
        </p:nvSpPr>
        <p:spPr/>
        <p:txBody>
          <a:bodyPr/>
          <a:lstStyle>
            <a:lvl1pPr>
              <a:defRPr/>
            </a:lvl1pPr>
          </a:lstStyle>
          <a:p>
            <a:pPr>
              <a:defRPr/>
            </a:pPr>
            <a:fld id="{DDDCCCD6-45D3-BD4E-8138-A040F1D2F7F8}" type="slidenum">
              <a:rPr lang="fr-CA" altLang="ro-RO"/>
              <a:pPr>
                <a:defRPr/>
              </a:pPr>
              <a:t>‹#›</a:t>
            </a:fld>
            <a:endParaRPr lang="fr-CA" altLang="ro-RO"/>
          </a:p>
        </p:txBody>
      </p:sp>
    </p:spTree>
    <p:extLst>
      <p:ext uri="{BB962C8B-B14F-4D97-AF65-F5344CB8AC3E}">
        <p14:creationId xmlns:p14="http://schemas.microsoft.com/office/powerpoint/2010/main" val="268512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7297F4A4-7FF4-7847-B5E0-59ECF85228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ro-RO"/>
              <a:t>Cliquez pour modifier le style du titre</a:t>
            </a:r>
            <a:endParaRPr lang="fr-CA" altLang="ro-RO"/>
          </a:p>
        </p:txBody>
      </p:sp>
      <p:sp>
        <p:nvSpPr>
          <p:cNvPr id="1027" name="Espace réservé du texte 2">
            <a:extLst>
              <a:ext uri="{FF2B5EF4-FFF2-40B4-BE49-F238E27FC236}">
                <a16:creationId xmlns:a16="http://schemas.microsoft.com/office/drawing/2014/main" id="{6AE2C863-876D-B444-A231-7161A5B03B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ro-RO"/>
              <a:t>Cliquez pour modifier les styles du texte du masque</a:t>
            </a:r>
          </a:p>
          <a:p>
            <a:pPr lvl="1"/>
            <a:r>
              <a:rPr lang="fr-FR" altLang="ro-RO"/>
              <a:t>Deuxième niveau</a:t>
            </a:r>
          </a:p>
          <a:p>
            <a:pPr lvl="2"/>
            <a:r>
              <a:rPr lang="fr-FR" altLang="ro-RO"/>
              <a:t>Troisième niveau</a:t>
            </a:r>
          </a:p>
          <a:p>
            <a:pPr lvl="3"/>
            <a:r>
              <a:rPr lang="fr-FR" altLang="ro-RO"/>
              <a:t>Quatrième niveau</a:t>
            </a:r>
          </a:p>
          <a:p>
            <a:pPr lvl="4"/>
            <a:r>
              <a:rPr lang="fr-FR" altLang="ro-RO"/>
              <a:t>Cinquième niveau</a:t>
            </a:r>
            <a:endParaRPr lang="fr-CA" altLang="ro-RO"/>
          </a:p>
        </p:txBody>
      </p:sp>
      <p:sp>
        <p:nvSpPr>
          <p:cNvPr id="4" name="Espace réservé de la date 3">
            <a:extLst>
              <a:ext uri="{FF2B5EF4-FFF2-40B4-BE49-F238E27FC236}">
                <a16:creationId xmlns:a16="http://schemas.microsoft.com/office/drawing/2014/main" id="{F5DC741C-353C-404A-9224-B4F98056ABD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F8FF05EB-AF3D-7B4F-9818-EE57D7B98BB4}" type="datetimeFigureOut">
              <a:rPr lang="fr-FR" altLang="ro-RO"/>
              <a:pPr>
                <a:defRPr/>
              </a:pPr>
              <a:t>28/09/2025</a:t>
            </a:fld>
            <a:endParaRPr lang="fr-CA" altLang="ro-RO"/>
          </a:p>
        </p:txBody>
      </p:sp>
      <p:sp>
        <p:nvSpPr>
          <p:cNvPr id="5" name="Espace réservé du pied de page 4">
            <a:extLst>
              <a:ext uri="{FF2B5EF4-FFF2-40B4-BE49-F238E27FC236}">
                <a16:creationId xmlns:a16="http://schemas.microsoft.com/office/drawing/2014/main" id="{C52D8B33-2F9B-614C-A53F-1ED5F0C3507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CA"/>
          </a:p>
        </p:txBody>
      </p:sp>
      <p:sp>
        <p:nvSpPr>
          <p:cNvPr id="6" name="Espace réservé du numéro de diapositive 5">
            <a:extLst>
              <a:ext uri="{FF2B5EF4-FFF2-40B4-BE49-F238E27FC236}">
                <a16:creationId xmlns:a16="http://schemas.microsoft.com/office/drawing/2014/main" id="{1C1405E3-04C4-F543-9E1E-EB2DCD720FF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3B4CA96B-3272-4A4E-9D40-95FFD8F992C7}" type="slidenum">
              <a:rPr lang="fr-CA" altLang="ro-RO"/>
              <a:pPr>
                <a:defRPr/>
              </a:pPr>
              <a:t>‹#›</a:t>
            </a:fld>
            <a:endParaRPr lang="fr-CA" alt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torat.ase.ro/metodologie-sustinere-teza-de-doctorat/" TargetMode="External"/><Relationship Id="rId2" Type="http://schemas.openxmlformats.org/officeDocument/2006/relationships/hyperlink" Target="https://doctorat.ase.ro/activitati/criterii-minimale-teza-de-doctorat/" TargetMode="External"/><Relationship Id="rId1" Type="http://schemas.openxmlformats.org/officeDocument/2006/relationships/slideLayout" Target="../slideLayouts/slideLayout2.xml"/><Relationship Id="rId5" Type="http://schemas.openxmlformats.org/officeDocument/2006/relationships/hyperlink" Target="https://doctorat.ase.ro/ghid-elaborare-teza-de-doctorat/" TargetMode="External"/><Relationship Id="rId4" Type="http://schemas.openxmlformats.org/officeDocument/2006/relationships/hyperlink" Target="https://doctorat.ase.ro/formulare-sustinere-teza-de-doctorat/"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e-nformation.r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octorat.ase.ro/Media/Default/Conferinte/2022/Norme%20interne%20CSUD-MOBILITATI%20doctoranzi-2022.docx" TargetMode="External"/><Relationship Id="rId2" Type="http://schemas.openxmlformats.org/officeDocument/2006/relationships/hyperlink" Target="https://doctorat.ase.ro/wp-content/uploads/PublicatiiMobilitati/NormeCSUD/2024-2025/HCA%20354%20din%2021.05.2025%20norme%20CSUD%20publicare%20articole%20DE%20POSTAT.docx" TargetMode="External"/><Relationship Id="rId1" Type="http://schemas.openxmlformats.org/officeDocument/2006/relationships/slideLayout" Target="../slideLayouts/slideLayout2.xml"/><Relationship Id="rId4" Type="http://schemas.openxmlformats.org/officeDocument/2006/relationships/hyperlink" Target="https://doctorat.ase.ro/wp-content/uploads/PublicatiiMobilitati/NormeCSUD/2024-2025/Norme%20CSUD%20mobilitati%20internationale-2025.doc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doctorat.ase.ro/Media/Default/Conferinte/2022/Norme%20interne%20CSUD%20participare%20conferinte+articole-2022.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nternational.ase.ro/21/index.php/erasmus-for-placements/" TargetMode="External"/><Relationship Id="rId2" Type="http://schemas.openxmlformats.org/officeDocument/2006/relationships/hyperlink" Target="https://international.ase.ro/21/" TargetMode="External"/><Relationship Id="rId1" Type="http://schemas.openxmlformats.org/officeDocument/2006/relationships/slideLayout" Target="../slideLayouts/slideLayout2.xml"/><Relationship Id="rId4" Type="http://schemas.openxmlformats.org/officeDocument/2006/relationships/hyperlink" Target="https://doctorat.ase.ro/wp-content/uploads/PublicatiiMobilitati/NormeCSUD/Norme%20interne%20CSUD-MOBILITATI%20doctoranzi-2022.doc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ctorat.ase.ro/en/home/" TargetMode="External"/><Relationship Id="rId2" Type="http://schemas.openxmlformats.org/officeDocument/2006/relationships/hyperlink" Target="http://doctorat.ase.ro/english-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octorat.ase.ro/wp-content/uploads/Activitati/PID/2025-2026/PID_2025_2026_EN.do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torat.ase.ro/wp-content/uploads/English/PhD%20Thesis/ANEXE%20SUSTINERE%202025%20ENG.zip" TargetMode="External"/><Relationship Id="rId2" Type="http://schemas.openxmlformats.org/officeDocument/2006/relationships/hyperlink" Target="https://doctorat.ase.ro/wp-content/uploads/English/PhD%20Thesis/EN--%20Anexa%20HS%20166%20din%2030.07.2025,%20actualizata%20in%2024.09.2025%20Metodologie%20evaluare%20si%20sutinere%20TD.doc" TargetMode="External"/><Relationship Id="rId1" Type="http://schemas.openxmlformats.org/officeDocument/2006/relationships/slideLayout" Target="../slideLayouts/slideLayout2.xml"/><Relationship Id="rId6" Type="http://schemas.openxmlformats.org/officeDocument/2006/relationships/hyperlink" Target="https://doctorat.ase.ro/wp-content/uploads/English/PhD%20Thesis/Ghid_teza_doctorat_Engleza_Actualizat.docx" TargetMode="External"/><Relationship Id="rId5" Type="http://schemas.openxmlformats.org/officeDocument/2006/relationships/hyperlink" Target="https://doctorat.ase.ro/wp-content/uploads/English/PhD%20Thesis/Grafic%20etape%20ENG-%20dupa%2024.09.2025.pdf" TargetMode="External"/><Relationship Id="rId4" Type="http://schemas.openxmlformats.org/officeDocument/2006/relationships/hyperlink" Target="https://doctorat.ase.ro/wp-content/uploads/English/PhD%20Thesis/Minimum%20Criteria%20for%20Thesis%20Defense,%20Academic%20Year%202025_2026.do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nformation.r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doctorat.ase.ro/Media/Default/Conferinte/2022/INTERNAL%20RULES%20CSUD-INTERNATIONAL%20CONFERENCES%20AND.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torat.ase.ro/wp-content/uploads/Legislatie/sintact-regulament-cadru-din-2024-privind-studiile%20(1).pdf" TargetMode="External"/><Relationship Id="rId2" Type="http://schemas.openxmlformats.org/officeDocument/2006/relationships/hyperlink" Target="https://legislatie.just.ro/Public/DetaliiDocumentAfis/271898" TargetMode="External"/><Relationship Id="rId1" Type="http://schemas.openxmlformats.org/officeDocument/2006/relationships/slideLayout" Target="../slideLayouts/slideLayout2.xml"/><Relationship Id="rId5" Type="http://schemas.openxmlformats.org/officeDocument/2006/relationships/hyperlink" Target="https://senat.ase.ro/wp-content/uploads/2025/20250730/Hot.Senat%20nr.%20144%20din%2030.07.2025_Criterii%20minimale%20sust.teza%20doc.pdf" TargetMode="External"/><Relationship Id="rId4" Type="http://schemas.openxmlformats.org/officeDocument/2006/relationships/hyperlink" Target="https://senat.ase.ro/wp-content/uploads/2025/20250625/Hot.Senat%20nr.%20113%20din%2025.06.2025_Reg.org.desf.studii%20univ.doctorat.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torat.ase.ro/wp-content/uploads/Activitati/GraficActivitati/Anex%C4%83%20la%20HS%20nr.%20114_Grafic%20activitati%20doctorat%202025%20-%202026.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torat.ase.ro/activitati/formulare/" TargetMode="External"/><Relationship Id="rId2" Type="http://schemas.openxmlformats.org/officeDocument/2006/relationships/hyperlink" Target="https://doctorat.ase.ro/wp-content/uploads/Anunturi/2025/ANUN%C8%9A%20SITE_DEPUNERE%20SI%20SEMNARE%20CONTRACTE%202025-2026%20RO%20si%20ENG.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torat.ase.ro/activitati/cursuri-planificare/" TargetMode="External"/><Relationship Id="rId2" Type="http://schemas.openxmlformats.org/officeDocument/2006/relationships/hyperlink" Target="https://doctorat.ase.ro/activitati/planul-individual-de-doctorat-pi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6F040A08-B9AE-FC40-B71F-28AF2F4EAB1F}"/>
              </a:ext>
            </a:extLst>
          </p:cNvPr>
          <p:cNvSpPr>
            <a:spLocks noGrp="1"/>
          </p:cNvSpPr>
          <p:nvPr>
            <p:ph type="ctrTitle"/>
          </p:nvPr>
        </p:nvSpPr>
        <p:spPr>
          <a:xfrm>
            <a:off x="533400" y="304800"/>
            <a:ext cx="8229600" cy="990600"/>
          </a:xfrm>
        </p:spPr>
        <p:txBody>
          <a:bodyPr/>
          <a:lstStyle/>
          <a:p>
            <a:r>
              <a:rPr lang="fr-CA" altLang="ro-RO" sz="2400" b="1" dirty="0" err="1">
                <a:solidFill>
                  <a:srgbClr val="9C4839"/>
                </a:solidFill>
                <a:ea typeface="ＭＳ Ｐゴシック" panose="020B0600070205080204" pitchFamily="34" charset="-128"/>
              </a:rPr>
              <a:t>Deschidere</a:t>
            </a:r>
            <a:r>
              <a:rPr lang="fr-CA" altLang="ro-RO" sz="2400" b="1" dirty="0">
                <a:solidFill>
                  <a:srgbClr val="9C4839"/>
                </a:solidFill>
                <a:ea typeface="ＭＳ Ｐゴシック" panose="020B0600070205080204" pitchFamily="34" charset="-128"/>
              </a:rPr>
              <a:t> an </a:t>
            </a:r>
            <a:r>
              <a:rPr lang="fr-CA" altLang="ro-RO" sz="2400" b="1" dirty="0" err="1">
                <a:solidFill>
                  <a:srgbClr val="9C4839"/>
                </a:solidFill>
                <a:ea typeface="ＭＳ Ｐゴシック" panose="020B0600070205080204" pitchFamily="34" charset="-128"/>
              </a:rPr>
              <a:t>universitar</a:t>
            </a:r>
            <a:r>
              <a:rPr lang="fr-CA" altLang="ro-RO" sz="2400" b="1" dirty="0">
                <a:solidFill>
                  <a:srgbClr val="9C4839"/>
                </a:solidFill>
                <a:ea typeface="ＭＳ Ｐゴシック" panose="020B0600070205080204" pitchFamily="34" charset="-128"/>
              </a:rPr>
              <a:t> 202</a:t>
            </a:r>
            <a:r>
              <a:rPr lang="en-US" altLang="ro-RO" sz="2400" b="1" dirty="0">
                <a:solidFill>
                  <a:srgbClr val="9C4839"/>
                </a:solidFill>
                <a:ea typeface="ＭＳ Ｐゴシック" panose="020B0600070205080204" pitchFamily="34" charset="-128"/>
              </a:rPr>
              <a:t>5</a:t>
            </a:r>
            <a:r>
              <a:rPr lang="fr-CA" altLang="ro-RO" sz="2400" b="1" dirty="0">
                <a:solidFill>
                  <a:srgbClr val="9C4839"/>
                </a:solidFill>
                <a:ea typeface="ＭＳ Ｐゴシック" panose="020B0600070205080204" pitchFamily="34" charset="-128"/>
              </a:rPr>
              <a:t>-2026</a:t>
            </a:r>
          </a:p>
        </p:txBody>
      </p:sp>
      <p:sp>
        <p:nvSpPr>
          <p:cNvPr id="14339" name="Sous-titre 2">
            <a:extLst>
              <a:ext uri="{FF2B5EF4-FFF2-40B4-BE49-F238E27FC236}">
                <a16:creationId xmlns:a16="http://schemas.microsoft.com/office/drawing/2014/main" id="{B812136E-CF00-4F4C-8278-F14EF6AB2CF5}"/>
              </a:ext>
            </a:extLst>
          </p:cNvPr>
          <p:cNvSpPr>
            <a:spLocks noGrp="1"/>
          </p:cNvSpPr>
          <p:nvPr>
            <p:ph type="subTitle" idx="1"/>
          </p:nvPr>
        </p:nvSpPr>
        <p:spPr>
          <a:xfrm>
            <a:off x="1295400" y="1600200"/>
            <a:ext cx="6477000" cy="3429000"/>
          </a:xfrm>
        </p:spPr>
        <p:txBody>
          <a:bodyPr/>
          <a:lstStyle/>
          <a:p>
            <a:pPr eaLnBrk="1" hangingPunct="1"/>
            <a:r>
              <a:rPr lang="ro-RO" b="1" dirty="0">
                <a:solidFill>
                  <a:srgbClr val="002060"/>
                </a:solidFill>
              </a:rPr>
              <a:t>Academia de Studii Economice din </a:t>
            </a:r>
            <a:r>
              <a:rPr lang="ro-RO" b="1" dirty="0" err="1">
                <a:solidFill>
                  <a:srgbClr val="002060"/>
                </a:solidFill>
              </a:rPr>
              <a:t>Bucureşti</a:t>
            </a:r>
            <a:endParaRPr lang="ro-RO" b="1" dirty="0">
              <a:solidFill>
                <a:srgbClr val="002060"/>
              </a:solidFill>
              <a:latin typeface="Cambria" panose="02040503050406030204" pitchFamily="18" charset="0"/>
            </a:endParaRPr>
          </a:p>
          <a:p>
            <a:pPr eaLnBrk="1" hangingPunct="1"/>
            <a:endParaRPr lang="fr-CA" altLang="ro-RO" sz="3000" b="1" dirty="0">
              <a:solidFill>
                <a:srgbClr val="002060"/>
              </a:solidFill>
              <a:ea typeface="ＭＳ Ｐゴシック" panose="020B0600070205080204" pitchFamily="34" charset="-128"/>
            </a:endParaRPr>
          </a:p>
          <a:p>
            <a:pPr eaLnBrk="1" hangingPunct="1"/>
            <a:r>
              <a:rPr lang="ro-RO" sz="2800" b="1" dirty="0">
                <a:solidFill>
                  <a:srgbClr val="002060"/>
                </a:solidFill>
              </a:rPr>
              <a:t>Consiliul pentru Studii Universitare de Doctorat</a:t>
            </a:r>
            <a:endParaRPr lang="ro-RO" sz="2800" b="1" dirty="0">
              <a:solidFill>
                <a:srgbClr val="002060"/>
              </a:solidFill>
              <a:latin typeface="Cambria" panose="02040503050406030204" pitchFamily="18" charset="0"/>
            </a:endParaRPr>
          </a:p>
          <a:p>
            <a:pPr eaLnBrk="1" hangingPunct="1"/>
            <a:r>
              <a:rPr lang="en-US" altLang="ro-RO" sz="2800" b="1" dirty="0" err="1">
                <a:solidFill>
                  <a:srgbClr val="C00000"/>
                </a:solidFill>
                <a:ea typeface="ＭＳ Ｐゴシック" panose="020B0600070205080204" pitchFamily="34" charset="-128"/>
              </a:rPr>
              <a:t>Programe</a:t>
            </a:r>
            <a:r>
              <a:rPr lang="en-US" altLang="ro-RO" sz="2800" b="1" dirty="0">
                <a:solidFill>
                  <a:srgbClr val="C00000"/>
                </a:solidFill>
                <a:ea typeface="ＭＳ Ｐゴシック" panose="020B0600070205080204" pitchFamily="34" charset="-128"/>
              </a:rPr>
              <a:t> </a:t>
            </a:r>
            <a:r>
              <a:rPr lang="en-US" altLang="ro-RO" sz="2800" b="1" dirty="0" err="1">
                <a:solidFill>
                  <a:srgbClr val="C00000"/>
                </a:solidFill>
                <a:ea typeface="ＭＳ Ｐゴシック" panose="020B0600070205080204" pitchFamily="34" charset="-128"/>
              </a:rPr>
              <a:t>doctorale</a:t>
            </a:r>
            <a:r>
              <a:rPr lang="en-US" altLang="ro-RO" sz="2800" b="1" dirty="0">
                <a:solidFill>
                  <a:srgbClr val="C00000"/>
                </a:solidFill>
                <a:ea typeface="ＭＳ Ｐゴシック" panose="020B0600070205080204" pitchFamily="34" charset="-128"/>
              </a:rPr>
              <a:t> </a:t>
            </a:r>
            <a:r>
              <a:rPr lang="en-US" altLang="ro-RO" sz="2800" b="1" dirty="0" err="1">
                <a:solidFill>
                  <a:srgbClr val="C00000"/>
                </a:solidFill>
                <a:ea typeface="ＭＳ Ｐゴシック" panose="020B0600070205080204" pitchFamily="34" charset="-128"/>
              </a:rPr>
              <a:t>în</a:t>
            </a:r>
            <a:r>
              <a:rPr lang="en-US" altLang="ro-RO" sz="2800" b="1" dirty="0">
                <a:solidFill>
                  <a:srgbClr val="C00000"/>
                </a:solidFill>
                <a:ea typeface="ＭＳ Ｐゴシック" panose="020B0600070205080204" pitchFamily="34" charset="-128"/>
              </a:rPr>
              <a:t> </a:t>
            </a:r>
            <a:r>
              <a:rPr lang="en-US" altLang="ro-RO" sz="2800" b="1" dirty="0" err="1">
                <a:solidFill>
                  <a:srgbClr val="C00000"/>
                </a:solidFill>
                <a:ea typeface="ＭＳ Ｐゴシック" panose="020B0600070205080204" pitchFamily="34" charset="-128"/>
              </a:rPr>
              <a:t>economie</a:t>
            </a:r>
            <a:r>
              <a:rPr lang="en-US" altLang="ro-RO" sz="2800" b="1" dirty="0">
                <a:solidFill>
                  <a:srgbClr val="C00000"/>
                </a:solidFill>
                <a:ea typeface="ＭＳ Ｐゴシック" panose="020B0600070205080204" pitchFamily="34" charset="-128"/>
              </a:rPr>
              <a:t>, </a:t>
            </a:r>
            <a:r>
              <a:rPr lang="en-US" altLang="ro-RO" sz="2800" b="1" dirty="0" err="1">
                <a:solidFill>
                  <a:srgbClr val="C00000"/>
                </a:solidFill>
                <a:ea typeface="ＭＳ Ｐゴシック" panose="020B0600070205080204" pitchFamily="34" charset="-128"/>
              </a:rPr>
              <a:t>drept</a:t>
            </a:r>
            <a:r>
              <a:rPr lang="en-US" altLang="ro-RO" sz="2800" b="1" dirty="0">
                <a:solidFill>
                  <a:srgbClr val="C00000"/>
                </a:solidFill>
                <a:ea typeface="ＭＳ Ｐゴシック" panose="020B0600070205080204" pitchFamily="34" charset="-128"/>
              </a:rPr>
              <a:t> </a:t>
            </a:r>
            <a:r>
              <a:rPr lang="ro-RO" altLang="ro-RO" sz="2800" b="1" dirty="0">
                <a:solidFill>
                  <a:srgbClr val="C00000"/>
                </a:solidFill>
                <a:ea typeface="ＭＳ Ｐゴシック" panose="020B0600070205080204" pitchFamily="34" charset="-128"/>
              </a:rPr>
              <a:t>și științe administrative</a:t>
            </a:r>
            <a:endParaRPr lang="en-US" altLang="ro-RO" sz="2800" b="1" dirty="0">
              <a:solidFill>
                <a:srgbClr val="C00000"/>
              </a:solidFill>
              <a:ea typeface="ＭＳ Ｐゴシック" panose="020B0600070205080204" pitchFamily="34" charset="-128"/>
            </a:endParaRPr>
          </a:p>
          <a:p>
            <a:pPr eaLnBrk="1" hangingPunct="1"/>
            <a:endParaRPr lang="en-US" altLang="ro-RO" sz="2800" b="1" dirty="0">
              <a:solidFill>
                <a:srgbClr val="898989"/>
              </a:solidFill>
              <a:ea typeface="ＭＳ Ｐゴシック" panose="020B0600070205080204" pitchFamily="34" charset="-128"/>
            </a:endParaRPr>
          </a:p>
          <a:p>
            <a:pPr eaLnBrk="1" hangingPunct="1"/>
            <a:endParaRPr lang="fr-CA" altLang="ro-RO" sz="3000" dirty="0">
              <a:solidFill>
                <a:srgbClr val="9C4839"/>
              </a:solidFill>
              <a:ea typeface="ＭＳ Ｐゴシック" panose="020B0600070205080204" pitchFamily="34" charset="-128"/>
            </a:endParaRPr>
          </a:p>
          <a:p>
            <a:pPr eaLnBrk="1" hangingPunct="1"/>
            <a:endParaRPr lang="fr-CA" altLang="ro-RO" sz="3000" dirty="0">
              <a:solidFill>
                <a:srgbClr val="9C4839"/>
              </a:solidFill>
              <a:ea typeface="ＭＳ Ｐゴシック" panose="020B0600070205080204" pitchFamily="34" charset="-128"/>
            </a:endParaRPr>
          </a:p>
          <a:p>
            <a:pPr eaLnBrk="1" hangingPunct="1"/>
            <a:endParaRPr lang="fr-CA" altLang="ro-RO" sz="3000" dirty="0">
              <a:solidFill>
                <a:srgbClr val="9C4839"/>
              </a:solidFill>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7B7C-741D-4622-9195-5106F8B09B4E}"/>
              </a:ext>
            </a:extLst>
          </p:cNvPr>
          <p:cNvSpPr>
            <a:spLocks noGrp="1"/>
          </p:cNvSpPr>
          <p:nvPr>
            <p:ph type="title"/>
          </p:nvPr>
        </p:nvSpPr>
        <p:spPr/>
        <p:txBody>
          <a:bodyPr/>
          <a:lstStyle/>
          <a:p>
            <a:endParaRPr lang="ro-RO" dirty="0"/>
          </a:p>
        </p:txBody>
      </p:sp>
      <p:sp>
        <p:nvSpPr>
          <p:cNvPr id="3" name="Content Placeholder 2">
            <a:extLst>
              <a:ext uri="{FF2B5EF4-FFF2-40B4-BE49-F238E27FC236}">
                <a16:creationId xmlns:a16="http://schemas.microsoft.com/office/drawing/2014/main" id="{6E339AD5-BC1F-4E98-B286-3E1B826F763E}"/>
              </a:ext>
            </a:extLst>
          </p:cNvPr>
          <p:cNvSpPr>
            <a:spLocks noGrp="1"/>
          </p:cNvSpPr>
          <p:nvPr>
            <p:ph idx="1"/>
          </p:nvPr>
        </p:nvSpPr>
        <p:spPr/>
        <p:txBody>
          <a:bodyPr/>
          <a:lstStyle/>
          <a:p>
            <a:pPr lvl="0" algn="just"/>
            <a:r>
              <a:rPr lang="ro-RO" sz="2800" dirty="0"/>
              <a:t>Parcurgerea programului de studii universitare de doctorat presupune obținerea unui număr de </a:t>
            </a:r>
            <a:r>
              <a:rPr lang="ro-RO" sz="2800" b="1" dirty="0"/>
              <a:t>240 de credite de studii transferabile (ECTS)</a:t>
            </a:r>
            <a:r>
              <a:rPr lang="ro-RO" sz="2800" dirty="0"/>
              <a:t>, împărțite pe anii de studii - </a:t>
            </a:r>
            <a:r>
              <a:rPr lang="ro-RO" sz="2800" b="1" dirty="0"/>
              <a:t>60 de credite pe an</a:t>
            </a:r>
            <a:r>
              <a:rPr lang="ro-RO" sz="2800" dirty="0"/>
              <a:t> (pentru îndeplinirea obligațiilor prevăzute în planul de învățământ al școlii doctorale, pentru activitatea de cercetare știintifică, pentru promovarea raportului de progres al cercetării)</a:t>
            </a:r>
          </a:p>
          <a:p>
            <a:pPr lvl="0" algn="just"/>
            <a:r>
              <a:rPr lang="ro-RO" sz="2800" dirty="0"/>
              <a:t>Modul de obținere al creditelor ECTS se regăsește în PID.</a:t>
            </a:r>
          </a:p>
        </p:txBody>
      </p:sp>
    </p:spTree>
    <p:extLst>
      <p:ext uri="{BB962C8B-B14F-4D97-AF65-F5344CB8AC3E}">
        <p14:creationId xmlns:p14="http://schemas.microsoft.com/office/powerpoint/2010/main" val="11082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9999-3F2E-3EBC-EE41-3E39CA8AF1AB}"/>
              </a:ext>
            </a:extLst>
          </p:cNvPr>
          <p:cNvSpPr>
            <a:spLocks noGrp="1"/>
          </p:cNvSpPr>
          <p:nvPr>
            <p:ph type="title"/>
          </p:nvPr>
        </p:nvSpPr>
        <p:spPr>
          <a:xfrm>
            <a:off x="457200" y="274638"/>
            <a:ext cx="8229600" cy="868362"/>
          </a:xfrm>
        </p:spPr>
        <p:txBody>
          <a:bodyPr/>
          <a:lstStyle/>
          <a:p>
            <a:r>
              <a:rPr lang="en-RO" dirty="0"/>
              <a:t>Sesiuni de informare</a:t>
            </a:r>
          </a:p>
        </p:txBody>
      </p:sp>
      <p:sp>
        <p:nvSpPr>
          <p:cNvPr id="3" name="Content Placeholder 2">
            <a:extLst>
              <a:ext uri="{FF2B5EF4-FFF2-40B4-BE49-F238E27FC236}">
                <a16:creationId xmlns:a16="http://schemas.microsoft.com/office/drawing/2014/main" id="{199E4811-9C0B-92F5-3A8A-D6228A4CD3B6}"/>
              </a:ext>
            </a:extLst>
          </p:cNvPr>
          <p:cNvSpPr>
            <a:spLocks noGrp="1"/>
          </p:cNvSpPr>
          <p:nvPr>
            <p:ph idx="1"/>
          </p:nvPr>
        </p:nvSpPr>
        <p:spPr>
          <a:xfrm>
            <a:off x="457200" y="1202076"/>
            <a:ext cx="8229600" cy="4924087"/>
          </a:xfrm>
        </p:spPr>
        <p:txBody>
          <a:bodyPr/>
          <a:lstStyle/>
          <a:p>
            <a:r>
              <a:rPr lang="en-GB" dirty="0"/>
              <a:t>B</a:t>
            </a:r>
            <a:r>
              <a:rPr lang="en-RO" dirty="0"/>
              <a:t>ibliotecă</a:t>
            </a:r>
          </a:p>
          <a:p>
            <a:r>
              <a:rPr lang="en-GB" dirty="0"/>
              <a:t>C</a:t>
            </a:r>
            <a:r>
              <a:rPr lang="en-RO" dirty="0"/>
              <a:t>ercetare- indicatori antiplagiat</a:t>
            </a:r>
          </a:p>
          <a:p>
            <a:r>
              <a:rPr lang="en-GB" dirty="0"/>
              <a:t>S</a:t>
            </a:r>
            <a:r>
              <a:rPr lang="en-RO" dirty="0"/>
              <a:t>criere articole</a:t>
            </a:r>
          </a:p>
          <a:p>
            <a:r>
              <a:rPr lang="en-RO" dirty="0"/>
              <a:t>Erasmus</a:t>
            </a:r>
          </a:p>
          <a:p>
            <a:pPr marL="0" indent="0">
              <a:buNone/>
            </a:pPr>
            <a:endParaRPr lang="en-RO" dirty="0"/>
          </a:p>
          <a:p>
            <a:r>
              <a:rPr lang="en-GB" dirty="0"/>
              <a:t>A</a:t>
            </a:r>
            <a:r>
              <a:rPr lang="en-RO" dirty="0"/>
              <a:t>nunturile vor fi postate în pagina ACTIVITĂȚI – Sesiuni de informare</a:t>
            </a:r>
          </a:p>
          <a:p>
            <a:endParaRPr lang="en-RO" dirty="0"/>
          </a:p>
        </p:txBody>
      </p:sp>
    </p:spTree>
    <p:extLst>
      <p:ext uri="{BB962C8B-B14F-4D97-AF65-F5344CB8AC3E}">
        <p14:creationId xmlns:p14="http://schemas.microsoft.com/office/powerpoint/2010/main" val="410437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A8B5-CB1F-7437-1E18-0359730C3B88}"/>
              </a:ext>
            </a:extLst>
          </p:cNvPr>
          <p:cNvSpPr>
            <a:spLocks noGrp="1"/>
          </p:cNvSpPr>
          <p:nvPr>
            <p:ph type="title"/>
          </p:nvPr>
        </p:nvSpPr>
        <p:spPr/>
        <p:txBody>
          <a:bodyPr/>
          <a:lstStyle/>
          <a:p>
            <a:r>
              <a:rPr lang="en-RO" dirty="0">
                <a:solidFill>
                  <a:srgbClr val="FF0000"/>
                </a:solidFill>
              </a:rPr>
              <a:t>Sesiuni de informare programate</a:t>
            </a:r>
          </a:p>
        </p:txBody>
      </p:sp>
      <p:sp>
        <p:nvSpPr>
          <p:cNvPr id="3" name="Content Placeholder 2">
            <a:extLst>
              <a:ext uri="{FF2B5EF4-FFF2-40B4-BE49-F238E27FC236}">
                <a16:creationId xmlns:a16="http://schemas.microsoft.com/office/drawing/2014/main" id="{7ED70781-ADC0-EDFA-D61C-3E9EFE5BA759}"/>
              </a:ext>
            </a:extLst>
          </p:cNvPr>
          <p:cNvSpPr>
            <a:spLocks noGrp="1"/>
          </p:cNvSpPr>
          <p:nvPr>
            <p:ph idx="1"/>
          </p:nvPr>
        </p:nvSpPr>
        <p:spPr>
          <a:xfrm>
            <a:off x="457200" y="1417638"/>
            <a:ext cx="8229600" cy="4708525"/>
          </a:xfrm>
        </p:spPr>
        <p:txBody>
          <a:bodyPr/>
          <a:lstStyle/>
          <a:p>
            <a:endParaRPr lang="en-RO" dirty="0"/>
          </a:p>
        </p:txBody>
      </p:sp>
    </p:spTree>
    <p:extLst>
      <p:ext uri="{BB962C8B-B14F-4D97-AF65-F5344CB8AC3E}">
        <p14:creationId xmlns:p14="http://schemas.microsoft.com/office/powerpoint/2010/main" val="1699594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6894-5327-6742-AC7C-5B80850D6CC2}"/>
              </a:ext>
            </a:extLst>
          </p:cNvPr>
          <p:cNvSpPr>
            <a:spLocks noGrp="1"/>
          </p:cNvSpPr>
          <p:nvPr>
            <p:ph type="title"/>
          </p:nvPr>
        </p:nvSpPr>
        <p:spPr/>
        <p:txBody>
          <a:bodyPr/>
          <a:lstStyle/>
          <a:p>
            <a:r>
              <a:rPr lang="ro-RO" dirty="0"/>
              <a:t>Condiții elaborare teză doctorat</a:t>
            </a:r>
          </a:p>
        </p:txBody>
      </p:sp>
      <p:sp>
        <p:nvSpPr>
          <p:cNvPr id="3" name="Content Placeholder 2">
            <a:extLst>
              <a:ext uri="{FF2B5EF4-FFF2-40B4-BE49-F238E27FC236}">
                <a16:creationId xmlns:a16="http://schemas.microsoft.com/office/drawing/2014/main" id="{36DBDBFE-086A-CF40-AE34-D3C68C293F4A}"/>
              </a:ext>
            </a:extLst>
          </p:cNvPr>
          <p:cNvSpPr>
            <a:spLocks noGrp="1"/>
          </p:cNvSpPr>
          <p:nvPr>
            <p:ph idx="1"/>
          </p:nvPr>
        </p:nvSpPr>
        <p:spPr/>
        <p:txBody>
          <a:bodyPr/>
          <a:lstStyle/>
          <a:p>
            <a:pPr marL="0" indent="0">
              <a:buNone/>
            </a:pPr>
            <a:r>
              <a:rPr lang="ro-RO" dirty="0">
                <a:solidFill>
                  <a:srgbClr val="FF0000"/>
                </a:solidFill>
              </a:rPr>
              <a:t>Susținerea tezei de doctorat</a:t>
            </a:r>
          </a:p>
          <a:p>
            <a:r>
              <a:rPr lang="ro-RO" b="1" dirty="0">
                <a:hlinkClick r:id="rId2"/>
              </a:rPr>
              <a:t>Criterii minimale teza de doctorat</a:t>
            </a:r>
            <a:endParaRPr lang="ro-RO" b="1" dirty="0"/>
          </a:p>
          <a:p>
            <a:r>
              <a:rPr lang="ro-RO" b="1" dirty="0">
                <a:hlinkClick r:id="rId3"/>
              </a:rPr>
              <a:t>Metodologie susținere teză de doctorat</a:t>
            </a:r>
            <a:endParaRPr lang="ro-RO" b="1" dirty="0"/>
          </a:p>
          <a:p>
            <a:r>
              <a:rPr lang="ro-RO" b="1" dirty="0">
                <a:hlinkClick r:id="rId4"/>
              </a:rPr>
              <a:t>Formulare susținere teză de doctorat</a:t>
            </a:r>
            <a:endParaRPr lang="ro-RO" b="1" dirty="0"/>
          </a:p>
          <a:p>
            <a:r>
              <a:rPr lang="ro-RO" b="1" dirty="0">
                <a:hlinkClick r:id="rId5"/>
              </a:rPr>
              <a:t>Ghid elaborare teză de doctorat</a:t>
            </a:r>
            <a:endParaRPr lang="ro-RO" b="1" dirty="0"/>
          </a:p>
        </p:txBody>
      </p:sp>
    </p:spTree>
    <p:extLst>
      <p:ext uri="{BB962C8B-B14F-4D97-AF65-F5344CB8AC3E}">
        <p14:creationId xmlns:p14="http://schemas.microsoft.com/office/powerpoint/2010/main" val="197583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C655-7580-FB4B-88F9-336C33FD5919}"/>
              </a:ext>
            </a:extLst>
          </p:cNvPr>
          <p:cNvSpPr>
            <a:spLocks noGrp="1"/>
          </p:cNvSpPr>
          <p:nvPr>
            <p:ph type="title"/>
          </p:nvPr>
        </p:nvSpPr>
        <p:spPr/>
        <p:txBody>
          <a:bodyPr/>
          <a:lstStyle/>
          <a:p>
            <a:r>
              <a:rPr lang="ro-RO" dirty="0"/>
              <a:t>Acces la baza de date Web of </a:t>
            </a:r>
            <a:r>
              <a:rPr lang="ro-RO" dirty="0" err="1"/>
              <a:t>Science</a:t>
            </a:r>
            <a:r>
              <a:rPr lang="ro-RO" dirty="0"/>
              <a:t> și la alte baze de date</a:t>
            </a:r>
          </a:p>
        </p:txBody>
      </p:sp>
      <p:sp>
        <p:nvSpPr>
          <p:cNvPr id="3" name="Content Placeholder 2">
            <a:extLst>
              <a:ext uri="{FF2B5EF4-FFF2-40B4-BE49-F238E27FC236}">
                <a16:creationId xmlns:a16="http://schemas.microsoft.com/office/drawing/2014/main" id="{F6B4EFC0-8077-E94F-911E-279F3F6C19D1}"/>
              </a:ext>
            </a:extLst>
          </p:cNvPr>
          <p:cNvSpPr>
            <a:spLocks noGrp="1"/>
          </p:cNvSpPr>
          <p:nvPr>
            <p:ph idx="1"/>
          </p:nvPr>
        </p:nvSpPr>
        <p:spPr>
          <a:xfrm>
            <a:off x="762000" y="1981200"/>
            <a:ext cx="8077200" cy="3992563"/>
          </a:xfrm>
        </p:spPr>
        <p:txBody>
          <a:bodyPr/>
          <a:lstStyle/>
          <a:p>
            <a:r>
              <a:rPr lang="ro-RO" u="sng" dirty="0">
                <a:hlinkClick r:id="rId2">
                  <a:extLst>
                    <a:ext uri="{A12FA001-AC4F-418D-AE19-62706E023703}">
                      <ahyp:hlinkClr xmlns:ahyp="http://schemas.microsoft.com/office/drawing/2018/hyperlinkcolor" val="tx"/>
                    </a:ext>
                  </a:extLst>
                </a:hlinkClick>
              </a:rPr>
              <a:t>Faceti cont pe</a:t>
            </a:r>
          </a:p>
          <a:p>
            <a:pPr marL="0" indent="0">
              <a:buNone/>
            </a:pPr>
            <a:r>
              <a:rPr lang="ro-RO" u="sng" dirty="0">
                <a:hlinkClick r:id="rId2">
                  <a:extLst>
                    <a:ext uri="{A12FA001-AC4F-418D-AE19-62706E023703}">
                      <ahyp:hlinkClr xmlns:ahyp="http://schemas.microsoft.com/office/drawing/2018/hyperlinkcolor" val="tx"/>
                    </a:ext>
                  </a:extLst>
                </a:hlinkClick>
              </a:rPr>
              <a:t>Acces resurse științifice Enformation</a:t>
            </a:r>
            <a:endParaRPr lang="ro-RO" u="sng" dirty="0"/>
          </a:p>
          <a:p>
            <a:pPr marL="0" indent="0">
              <a:buNone/>
            </a:pPr>
            <a:r>
              <a:rPr lang="ro-RO" dirty="0">
                <a:solidFill>
                  <a:srgbClr val="0070C0"/>
                </a:solidFill>
                <a:hlinkClick r:id="rId2"/>
              </a:rPr>
              <a:t>https://www.e-nformation.ro</a:t>
            </a:r>
            <a:endParaRPr lang="ro-RO" dirty="0">
              <a:solidFill>
                <a:srgbClr val="0070C0"/>
              </a:solidFill>
            </a:endParaRPr>
          </a:p>
          <a:p>
            <a:pPr marL="0" indent="0">
              <a:buNone/>
            </a:pPr>
            <a:r>
              <a:rPr lang="ro-RO" dirty="0">
                <a:solidFill>
                  <a:srgbClr val="C00000"/>
                </a:solidFill>
              </a:rPr>
              <a:t>folosind adresa </a:t>
            </a:r>
            <a:r>
              <a:rPr lang="ro-RO" dirty="0" err="1">
                <a:solidFill>
                  <a:srgbClr val="C00000"/>
                </a:solidFill>
              </a:rPr>
              <a:t>institutionala</a:t>
            </a:r>
            <a:r>
              <a:rPr lang="ro-RO" dirty="0">
                <a:solidFill>
                  <a:srgbClr val="C00000"/>
                </a:solidFill>
              </a:rPr>
              <a:t>!!!! </a:t>
            </a:r>
          </a:p>
        </p:txBody>
      </p:sp>
    </p:spTree>
    <p:extLst>
      <p:ext uri="{BB962C8B-B14F-4D97-AF65-F5344CB8AC3E}">
        <p14:creationId xmlns:p14="http://schemas.microsoft.com/office/powerpoint/2010/main" val="1825892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0D6EAF-72AD-6A43-AE86-9092E5ECF5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089" y="1219200"/>
            <a:ext cx="8411936" cy="4906963"/>
          </a:xfrm>
        </p:spPr>
      </p:pic>
    </p:spTree>
    <p:extLst>
      <p:ext uri="{BB962C8B-B14F-4D97-AF65-F5344CB8AC3E}">
        <p14:creationId xmlns:p14="http://schemas.microsoft.com/office/powerpoint/2010/main" val="162711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Norme</a:t>
            </a:r>
            <a:r>
              <a:rPr lang="en-US" dirty="0"/>
              <a:t> CSUD</a:t>
            </a:r>
          </a:p>
        </p:txBody>
      </p:sp>
      <p:sp>
        <p:nvSpPr>
          <p:cNvPr id="3" name="Content Placeholder 2"/>
          <p:cNvSpPr>
            <a:spLocks noGrp="1"/>
          </p:cNvSpPr>
          <p:nvPr>
            <p:ph idx="1"/>
          </p:nvPr>
        </p:nvSpPr>
        <p:spPr>
          <a:xfrm>
            <a:off x="457200" y="1417638"/>
            <a:ext cx="8229600" cy="4708525"/>
          </a:xfrm>
        </p:spPr>
        <p:txBody>
          <a:bodyPr/>
          <a:lstStyle/>
          <a:p>
            <a:r>
              <a:rPr lang="ro-RO" b="1" dirty="0"/>
              <a:t> </a:t>
            </a:r>
            <a:r>
              <a:rPr lang="ro-RO" sz="2400" b="1" dirty="0"/>
              <a:t>1. </a:t>
            </a:r>
            <a:r>
              <a:rPr lang="ro-RO" sz="2400" b="1" dirty="0">
                <a:hlinkClick r:id="rId2"/>
              </a:rPr>
              <a:t>Norme interne ale Consiliului pentru Studiile Universitare de Doctorat privind participarea studenților-doctoranzi din Academia de Studii Economice din București la conferințe naționale și internaționale și decontarea taxelor de publicare a articolelor indexate Web of Science</a:t>
            </a:r>
            <a:endParaRPr lang="ro-RO" sz="2400" b="1" dirty="0"/>
          </a:p>
          <a:p>
            <a:endParaRPr lang="ro-RO" sz="2400" b="1" dirty="0"/>
          </a:p>
          <a:p>
            <a:pPr marL="0" indent="0">
              <a:buNone/>
            </a:pPr>
            <a:endParaRPr lang="ro-RO" sz="2400" dirty="0"/>
          </a:p>
          <a:p>
            <a:r>
              <a:rPr lang="ro-RO" sz="2400" b="1" dirty="0"/>
              <a:t>2.</a:t>
            </a:r>
            <a:r>
              <a:rPr lang="ro-RO" sz="2400" b="1" dirty="0">
                <a:hlinkClick r:id="rId3"/>
              </a:rPr>
              <a:t> </a:t>
            </a:r>
            <a:r>
              <a:rPr lang="ro-RO" sz="2400" b="1" dirty="0">
                <a:hlinkClick r:id="rId4"/>
              </a:rPr>
              <a:t>Norme interne ale Consiliului pentru Studiile Universitare de Doctorat privind participarea studenților-doctoranzi din Academia de Studii Economice din București la mobilități internaționale</a:t>
            </a:r>
            <a:endParaRPr lang="ro-RO" sz="2400" dirty="0"/>
          </a:p>
        </p:txBody>
      </p:sp>
    </p:spTree>
    <p:extLst>
      <p:ext uri="{BB962C8B-B14F-4D97-AF65-F5344CB8AC3E}">
        <p14:creationId xmlns:p14="http://schemas.microsoft.com/office/powerpoint/2010/main" val="1992116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BE9B-E6CC-624F-A46F-3D3BCA8EF6E1}"/>
              </a:ext>
            </a:extLst>
          </p:cNvPr>
          <p:cNvSpPr>
            <a:spLocks noGrp="1"/>
          </p:cNvSpPr>
          <p:nvPr>
            <p:ph type="title"/>
          </p:nvPr>
        </p:nvSpPr>
        <p:spPr/>
        <p:txBody>
          <a:bodyPr/>
          <a:lstStyle/>
          <a:p>
            <a:r>
              <a:rPr lang="ro-RO" dirty="0" err="1"/>
              <a:t>Conditii</a:t>
            </a:r>
            <a:r>
              <a:rPr lang="ro-RO" dirty="0"/>
              <a:t> de </a:t>
            </a:r>
            <a:r>
              <a:rPr lang="ro-RO" dirty="0" err="1"/>
              <a:t>indeplinit</a:t>
            </a:r>
            <a:r>
              <a:rPr lang="ro-RO" dirty="0"/>
              <a:t>:</a:t>
            </a:r>
          </a:p>
        </p:txBody>
      </p:sp>
      <p:sp>
        <p:nvSpPr>
          <p:cNvPr id="3" name="Content Placeholder 2">
            <a:extLst>
              <a:ext uri="{FF2B5EF4-FFF2-40B4-BE49-F238E27FC236}">
                <a16:creationId xmlns:a16="http://schemas.microsoft.com/office/drawing/2014/main" id="{A97CF6F4-7991-F540-8ECE-74796EDE26BD}"/>
              </a:ext>
            </a:extLst>
          </p:cNvPr>
          <p:cNvSpPr>
            <a:spLocks noGrp="1"/>
          </p:cNvSpPr>
          <p:nvPr>
            <p:ph idx="1"/>
          </p:nvPr>
        </p:nvSpPr>
        <p:spPr/>
        <p:txBody>
          <a:bodyPr/>
          <a:lstStyle/>
          <a:p>
            <a:pPr algn="just"/>
            <a:r>
              <a:rPr lang="ro-RO" sz="2400" dirty="0"/>
              <a:t>a) </a:t>
            </a:r>
            <a:r>
              <a:rPr lang="ro-RO" sz="2400" dirty="0" err="1"/>
              <a:t>conferința</a:t>
            </a:r>
            <a:r>
              <a:rPr lang="ro-RO" sz="2400" dirty="0"/>
              <a:t> să </a:t>
            </a:r>
            <a:r>
              <a:rPr lang="ro-RO" sz="2400" dirty="0" err="1"/>
              <a:t>aiba</a:t>
            </a:r>
            <a:r>
              <a:rPr lang="ro-RO" sz="2400" dirty="0"/>
              <a:t>̆ caracter </a:t>
            </a:r>
            <a:r>
              <a:rPr lang="ro-RO" sz="2400" dirty="0" err="1"/>
              <a:t>ştiințific</a:t>
            </a:r>
            <a:r>
              <a:rPr lang="ro-RO" sz="2400" dirty="0"/>
              <a:t>; </a:t>
            </a:r>
          </a:p>
          <a:p>
            <a:pPr algn="just"/>
            <a:r>
              <a:rPr lang="ro-RO" sz="2400" b="1" dirty="0"/>
              <a:t>b) </a:t>
            </a:r>
            <a:r>
              <a:rPr lang="ro-RO" sz="2400" dirty="0"/>
              <a:t>perioada de participare să se încadreze </a:t>
            </a:r>
            <a:r>
              <a:rPr lang="ro-RO" sz="2400" b="1" dirty="0"/>
              <a:t>în perioada studiilor doctorale, respectiv în perioada de prelungire; </a:t>
            </a:r>
            <a:endParaRPr lang="ro-RO" sz="2400" dirty="0"/>
          </a:p>
          <a:p>
            <a:pPr algn="just"/>
            <a:r>
              <a:rPr lang="ro-RO" sz="2400" dirty="0"/>
              <a:t>c) lucrarea </a:t>
            </a:r>
            <a:r>
              <a:rPr lang="ro-RO" sz="2400" dirty="0" err="1"/>
              <a:t>ştiințifica</a:t>
            </a:r>
            <a:r>
              <a:rPr lang="ro-RO" sz="2400" dirty="0"/>
              <a:t>̆ să fie legată de tema </a:t>
            </a:r>
            <a:r>
              <a:rPr lang="ro-RO" sz="2400" dirty="0" err="1"/>
              <a:t>cercetării</a:t>
            </a:r>
            <a:r>
              <a:rPr lang="ro-RO" sz="2400" dirty="0"/>
              <a:t> doctorale precizată </a:t>
            </a:r>
            <a:r>
              <a:rPr lang="ro-RO" sz="2400" dirty="0" err="1"/>
              <a:t>în</a:t>
            </a:r>
            <a:r>
              <a:rPr lang="ro-RO" sz="2400" dirty="0"/>
              <a:t> cadrul PID;</a:t>
            </a:r>
          </a:p>
          <a:p>
            <a:pPr algn="just"/>
            <a:r>
              <a:rPr lang="ro-RO" sz="2400" dirty="0"/>
              <a:t>d) </a:t>
            </a:r>
            <a:r>
              <a:rPr lang="ro-RO" sz="2400" dirty="0">
                <a:highlight>
                  <a:srgbClr val="FFFF00"/>
                </a:highlight>
              </a:rPr>
              <a:t>lucrarea să </a:t>
            </a:r>
            <a:r>
              <a:rPr lang="ro-RO" sz="2400" dirty="0" err="1">
                <a:highlight>
                  <a:srgbClr val="FFFF00"/>
                </a:highlight>
              </a:rPr>
              <a:t>aiba</a:t>
            </a:r>
            <a:r>
              <a:rPr lang="ro-RO" sz="2400" dirty="0">
                <a:highlight>
                  <a:srgbClr val="FFFF00"/>
                </a:highlight>
              </a:rPr>
              <a:t>̆ specificată </a:t>
            </a:r>
            <a:r>
              <a:rPr lang="ro-RO" sz="2400" dirty="0" err="1">
                <a:highlight>
                  <a:srgbClr val="FFFF00"/>
                </a:highlight>
              </a:rPr>
              <a:t>apartenența</a:t>
            </a:r>
            <a:r>
              <a:rPr lang="ro-RO" sz="2400" dirty="0">
                <a:highlight>
                  <a:srgbClr val="FFFF00"/>
                </a:highlight>
              </a:rPr>
              <a:t> </a:t>
            </a:r>
            <a:r>
              <a:rPr lang="ro-RO" sz="2400" dirty="0" err="1">
                <a:highlight>
                  <a:srgbClr val="FFFF00"/>
                </a:highlight>
              </a:rPr>
              <a:t>instituționala</a:t>
            </a:r>
            <a:r>
              <a:rPr lang="ro-RO" sz="2400" dirty="0">
                <a:highlight>
                  <a:srgbClr val="FFFF00"/>
                </a:highlight>
              </a:rPr>
              <a:t>̆ a autorului/autorilor </a:t>
            </a:r>
            <a:r>
              <a:rPr lang="ro-RO" sz="2400" dirty="0" err="1"/>
              <a:t>şi</a:t>
            </a:r>
            <a:r>
              <a:rPr lang="ro-RO" sz="2400" dirty="0"/>
              <a:t> să </a:t>
            </a:r>
            <a:r>
              <a:rPr lang="ro-RO" sz="2400" dirty="0" err="1"/>
              <a:t>menționeze</a:t>
            </a:r>
            <a:r>
              <a:rPr lang="ro-RO" sz="2400" dirty="0"/>
              <a:t> numele </a:t>
            </a:r>
            <a:r>
              <a:rPr lang="ro-RO" sz="2400" dirty="0" err="1"/>
              <a:t>finanțatorului</a:t>
            </a:r>
            <a:r>
              <a:rPr lang="ro-RO" sz="2400" dirty="0"/>
              <a:t>: </a:t>
            </a:r>
          </a:p>
          <a:p>
            <a:pPr marL="0" indent="0" algn="just">
              <a:buNone/>
            </a:pPr>
            <a:r>
              <a:rPr lang="ro-RO" sz="2400" i="1" dirty="0"/>
              <a:t>„</a:t>
            </a:r>
            <a:r>
              <a:rPr lang="ro-RO" sz="2400" i="1" dirty="0" err="1"/>
              <a:t>This</a:t>
            </a:r>
            <a:r>
              <a:rPr lang="ro-RO" sz="2400" i="1" dirty="0"/>
              <a:t> </a:t>
            </a:r>
            <a:r>
              <a:rPr lang="ro-RO" sz="2400" i="1" dirty="0" err="1"/>
              <a:t>paper</a:t>
            </a:r>
            <a:r>
              <a:rPr lang="ro-RO" sz="2400" i="1" dirty="0"/>
              <a:t> </a:t>
            </a:r>
            <a:r>
              <a:rPr lang="ro-RO" sz="2400" i="1" dirty="0" err="1"/>
              <a:t>was</a:t>
            </a:r>
            <a:r>
              <a:rPr lang="ro-RO" sz="2400" i="1" dirty="0"/>
              <a:t> </a:t>
            </a:r>
            <a:r>
              <a:rPr lang="ro-RO" sz="2400" i="1" dirty="0" err="1"/>
              <a:t>co-financed</a:t>
            </a:r>
            <a:r>
              <a:rPr lang="ro-RO" sz="2400" i="1" dirty="0"/>
              <a:t> </a:t>
            </a:r>
            <a:r>
              <a:rPr lang="ro-RO" sz="2400" i="1" dirty="0" err="1"/>
              <a:t>by</a:t>
            </a:r>
            <a:r>
              <a:rPr lang="ro-RO" sz="2400" i="1" dirty="0"/>
              <a:t> The </a:t>
            </a:r>
            <a:r>
              <a:rPr lang="ro-RO" sz="2400" i="1" dirty="0" err="1"/>
              <a:t>Bucharest</a:t>
            </a:r>
            <a:r>
              <a:rPr lang="ro-RO" sz="2400" i="1" dirty="0"/>
              <a:t> University of Economic Studies </a:t>
            </a:r>
            <a:r>
              <a:rPr lang="ro-RO" sz="2400" i="1" dirty="0" err="1"/>
              <a:t>during</a:t>
            </a:r>
            <a:r>
              <a:rPr lang="ro-RO" sz="2400" i="1" dirty="0"/>
              <a:t> </a:t>
            </a:r>
            <a:r>
              <a:rPr lang="ro-RO" sz="2400" i="1" dirty="0" err="1"/>
              <a:t>the</a:t>
            </a:r>
            <a:r>
              <a:rPr lang="ro-RO" sz="2400" i="1" dirty="0"/>
              <a:t> </a:t>
            </a:r>
            <a:r>
              <a:rPr lang="ro-RO" sz="2400" i="1" dirty="0" err="1"/>
              <a:t>PhD</a:t>
            </a:r>
            <a:r>
              <a:rPr lang="ro-RO" sz="2400" i="1" dirty="0"/>
              <a:t> program”. </a:t>
            </a:r>
            <a:endParaRPr lang="ro-RO" sz="2400" dirty="0"/>
          </a:p>
          <a:p>
            <a:endParaRPr lang="ro-RO" dirty="0"/>
          </a:p>
        </p:txBody>
      </p:sp>
    </p:spTree>
    <p:extLst>
      <p:ext uri="{BB962C8B-B14F-4D97-AF65-F5344CB8AC3E}">
        <p14:creationId xmlns:p14="http://schemas.microsoft.com/office/powerpoint/2010/main" val="33169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04CA-4621-F543-BE8F-2F9D664208B6}"/>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D5C55A2B-931A-DA40-96AB-93C9D644DC9A}"/>
              </a:ext>
            </a:extLst>
          </p:cNvPr>
          <p:cNvSpPr>
            <a:spLocks noGrp="1"/>
          </p:cNvSpPr>
          <p:nvPr>
            <p:ph idx="1"/>
          </p:nvPr>
        </p:nvSpPr>
        <p:spPr/>
        <p:txBody>
          <a:bodyPr/>
          <a:lstStyle/>
          <a:p>
            <a:r>
              <a:rPr lang="ro-RO" dirty="0"/>
              <a:t>Categoriile de cheltuieli eligibile pentru decontare în cadrul proiectului sunt: </a:t>
            </a:r>
          </a:p>
          <a:p>
            <a:r>
              <a:rPr lang="ro-RO" b="1" dirty="0"/>
              <a:t>taxe de participare la conferințe, </a:t>
            </a:r>
          </a:p>
          <a:p>
            <a:r>
              <a:rPr lang="ro-RO" b="1" dirty="0"/>
              <a:t>cheltuieli de transport, </a:t>
            </a:r>
          </a:p>
          <a:p>
            <a:r>
              <a:rPr lang="ro-RO" b="1" dirty="0"/>
              <a:t>cheltuieli de cazare. </a:t>
            </a:r>
          </a:p>
          <a:p>
            <a:pPr marL="0" indent="0">
              <a:buNone/>
            </a:pPr>
            <a:r>
              <a:rPr lang="ro-RO" dirty="0"/>
              <a:t>		</a:t>
            </a:r>
            <a:r>
              <a:rPr lang="ro-RO" i="1" dirty="0"/>
              <a:t> în limita fondurilor disponibile</a:t>
            </a:r>
          </a:p>
        </p:txBody>
      </p:sp>
    </p:spTree>
    <p:extLst>
      <p:ext uri="{BB962C8B-B14F-4D97-AF65-F5344CB8AC3E}">
        <p14:creationId xmlns:p14="http://schemas.microsoft.com/office/powerpoint/2010/main" val="1869980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B3DD26-57A8-954A-80AA-8C23A7D699F5}"/>
              </a:ext>
            </a:extLst>
          </p:cNvPr>
          <p:cNvSpPr>
            <a:spLocks noGrp="1"/>
          </p:cNvSpPr>
          <p:nvPr>
            <p:ph idx="1"/>
          </p:nvPr>
        </p:nvSpPr>
        <p:spPr>
          <a:xfrm>
            <a:off x="304800" y="685800"/>
            <a:ext cx="8382000" cy="5715000"/>
          </a:xfrm>
        </p:spPr>
        <p:txBody>
          <a:bodyPr/>
          <a:lstStyle/>
          <a:p>
            <a:pPr algn="just"/>
            <a:r>
              <a:rPr lang="ro-RO" dirty="0"/>
              <a:t>pentru participarea la conferințe organizate pe teritoriul României suma maximă ce poate fi decontată este de </a:t>
            </a:r>
            <a:r>
              <a:rPr lang="ro-RO" dirty="0">
                <a:solidFill>
                  <a:srgbClr val="0070C0"/>
                </a:solidFill>
              </a:rPr>
              <a:t>3000 lei </a:t>
            </a:r>
          </a:p>
          <a:p>
            <a:pPr algn="just"/>
            <a:r>
              <a:rPr lang="ro-RO" dirty="0"/>
              <a:t>pentru participarea la conferințe internaționale: suma maximă ce poate fi decontată este </a:t>
            </a:r>
            <a:r>
              <a:rPr lang="ro-RO" dirty="0">
                <a:solidFill>
                  <a:srgbClr val="0070C0"/>
                </a:solidFill>
              </a:rPr>
              <a:t>5000 lei </a:t>
            </a:r>
          </a:p>
          <a:p>
            <a:pPr algn="just"/>
            <a:r>
              <a:rPr lang="ro-RO" dirty="0" err="1">
                <a:solidFill>
                  <a:srgbClr val="C00000"/>
                </a:solidFill>
              </a:rPr>
              <a:t>Atentie</a:t>
            </a:r>
            <a:r>
              <a:rPr lang="ro-RO" dirty="0">
                <a:solidFill>
                  <a:srgbClr val="C00000"/>
                </a:solidFill>
              </a:rPr>
              <a:t> la termenele de depunere a documentelor</a:t>
            </a:r>
          </a:p>
          <a:p>
            <a:pPr marL="0" indent="0" algn="just">
              <a:buNone/>
            </a:pPr>
            <a:r>
              <a:rPr lang="ro-RO" dirty="0"/>
              <a:t>Detalii:</a:t>
            </a:r>
          </a:p>
          <a:p>
            <a:r>
              <a:rPr lang="ro-RO" sz="2400" dirty="0">
                <a:solidFill>
                  <a:srgbClr val="0070C0"/>
                </a:solidFill>
              </a:rPr>
              <a:t>https://doctorat.ase.ro/conferinte/norme-csud/</a:t>
            </a:r>
          </a:p>
        </p:txBody>
      </p:sp>
    </p:spTree>
    <p:extLst>
      <p:ext uri="{BB962C8B-B14F-4D97-AF65-F5344CB8AC3E}">
        <p14:creationId xmlns:p14="http://schemas.microsoft.com/office/powerpoint/2010/main" val="413780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BF94BFE3-E737-1746-B1C4-91FB1C491A30}"/>
              </a:ext>
            </a:extLst>
          </p:cNvPr>
          <p:cNvSpPr>
            <a:spLocks noGrp="1"/>
          </p:cNvSpPr>
          <p:nvPr>
            <p:ph type="title"/>
          </p:nvPr>
        </p:nvSpPr>
        <p:spPr>
          <a:xfrm>
            <a:off x="304800" y="152400"/>
            <a:ext cx="8305800" cy="1066800"/>
          </a:xfrm>
        </p:spPr>
        <p:txBody>
          <a:bodyPr/>
          <a:lstStyle/>
          <a:p>
            <a:r>
              <a:rPr lang="ro-RO" sz="4000" dirty="0" err="1"/>
              <a:t>http</a:t>
            </a:r>
            <a:r>
              <a:rPr lang="ro-RO" sz="4000" dirty="0"/>
              <a:t>://</a:t>
            </a:r>
            <a:r>
              <a:rPr lang="ro-RO" sz="4000" dirty="0" err="1"/>
              <a:t>doctorat.ase.ro</a:t>
            </a:r>
            <a:endParaRPr lang="en-US" altLang="ro-RO" sz="3600" i="1" dirty="0">
              <a:solidFill>
                <a:srgbClr val="9C4839"/>
              </a:solidFill>
              <a:latin typeface="Mistral" panose="03090702030407020403" pitchFamily="66" charset="0"/>
              <a:ea typeface="ＭＳ Ｐゴシック" panose="020B0600070205080204" pitchFamily="34" charset="-128"/>
            </a:endParaRPr>
          </a:p>
        </p:txBody>
      </p:sp>
      <p:pic>
        <p:nvPicPr>
          <p:cNvPr id="6" name="Content Placeholder 5">
            <a:extLst>
              <a:ext uri="{FF2B5EF4-FFF2-40B4-BE49-F238E27FC236}">
                <a16:creationId xmlns:a16="http://schemas.microsoft.com/office/drawing/2014/main" id="{E21FAE4F-4740-4CD2-9785-FE48DD0BD2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44282"/>
            <a:ext cx="9144000" cy="591371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958B-5A94-B047-8BD9-9541D7878C0B}"/>
              </a:ext>
            </a:extLst>
          </p:cNvPr>
          <p:cNvSpPr>
            <a:spLocks noGrp="1"/>
          </p:cNvSpPr>
          <p:nvPr>
            <p:ph type="title"/>
          </p:nvPr>
        </p:nvSpPr>
        <p:spPr/>
        <p:txBody>
          <a:bodyPr/>
          <a:lstStyle/>
          <a:p>
            <a:r>
              <a:rPr lang="en-US" dirty="0" err="1"/>
              <a:t>Decontare</a:t>
            </a:r>
            <a:r>
              <a:rPr lang="en-US" dirty="0"/>
              <a:t> </a:t>
            </a:r>
            <a:r>
              <a:rPr lang="en-US" dirty="0" err="1"/>
              <a:t>articole</a:t>
            </a:r>
            <a:r>
              <a:rPr lang="en-US" dirty="0"/>
              <a:t> ISI</a:t>
            </a:r>
            <a:endParaRPr lang="ro-RO" dirty="0"/>
          </a:p>
        </p:txBody>
      </p:sp>
      <p:sp>
        <p:nvSpPr>
          <p:cNvPr id="3" name="Content Placeholder 2">
            <a:extLst>
              <a:ext uri="{FF2B5EF4-FFF2-40B4-BE49-F238E27FC236}">
                <a16:creationId xmlns:a16="http://schemas.microsoft.com/office/drawing/2014/main" id="{262C099F-2AB0-BD44-8C19-5E72E5B67582}"/>
              </a:ext>
            </a:extLst>
          </p:cNvPr>
          <p:cNvSpPr>
            <a:spLocks noGrp="1"/>
          </p:cNvSpPr>
          <p:nvPr>
            <p:ph idx="1"/>
          </p:nvPr>
        </p:nvSpPr>
        <p:spPr>
          <a:xfrm>
            <a:off x="457200" y="1600200"/>
            <a:ext cx="8229600" cy="5257800"/>
          </a:xfrm>
        </p:spPr>
        <p:txBody>
          <a:bodyPr/>
          <a:lstStyle/>
          <a:p>
            <a:pPr algn="just"/>
            <a:endParaRPr lang="en-US" sz="1800" dirty="0">
              <a:latin typeface="Cambria" panose="02040503050406030204" pitchFamily="18" charset="0"/>
              <a:cs typeface="Times New Roman" panose="02020603050405020304" pitchFamily="18" charset="0"/>
            </a:endParaRPr>
          </a:p>
          <a:p>
            <a:pPr indent="-306900" algn="just">
              <a:spcBef>
                <a:spcPts val="0"/>
              </a:spcBef>
            </a:pP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Sunt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eligibile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pentru</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decontare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taxele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de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publicare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articolelor</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științifice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publicate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în</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reviste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indexate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Web of Science, cu AIS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diferit</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de 0.</a:t>
            </a:r>
            <a:r>
              <a:rPr lang="en-RO" sz="2000" dirty="0">
                <a:effectLst/>
              </a:rPr>
              <a:t> </a:t>
            </a:r>
          </a:p>
          <a:p>
            <a:pPr algn="just"/>
            <a:endParaRPr lang="en-US" sz="2000" dirty="0">
              <a:effectLst/>
              <a:latin typeface="Cambria" panose="02040503050406030204" pitchFamily="18" charset="0"/>
              <a:cs typeface="Times New Roman" panose="02020603050405020304" pitchFamily="18" charset="0"/>
            </a:endParaRPr>
          </a:p>
          <a:p>
            <a:pPr algn="just"/>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În</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situația</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în</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care un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articol</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pentru</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care se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solicită</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decontarea</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are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mai</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multi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autori</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taxa de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publicare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se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împarte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la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numărul</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de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autori</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iar</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susținerea</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financiară</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publicării</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se face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numai</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pentru</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partea</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corespunzătoare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studenților</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doctoranzi</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din ASE</a:t>
            </a:r>
            <a:r>
              <a:rPr lang="en-RO" sz="2000" dirty="0">
                <a:effectLst/>
              </a:rPr>
              <a:t> </a:t>
            </a:r>
            <a:endParaRPr lang="ro-RO" sz="2000" dirty="0">
              <a:effectLst/>
            </a:endParaRPr>
          </a:p>
          <a:p>
            <a:pPr marL="0" indent="0" algn="just">
              <a:buNone/>
            </a:pPr>
            <a:endParaRPr lang="ro-RO" sz="2000" dirty="0">
              <a:effectLst/>
            </a:endParaRPr>
          </a:p>
          <a:p>
            <a:pPr marL="0" indent="0" algn="just">
              <a:buNone/>
            </a:pPr>
            <a:r>
              <a:rPr lang="ro-RO" sz="2000" dirty="0"/>
              <a:t>Detalii:</a:t>
            </a:r>
          </a:p>
          <a:p>
            <a:r>
              <a:rPr lang="ro-RO" sz="2000" dirty="0">
                <a:solidFill>
                  <a:srgbClr val="0070C0"/>
                </a:solidFill>
              </a:rPr>
              <a:t>https://doctorat.ase.ro/conferinte/norme-csud/</a:t>
            </a:r>
          </a:p>
        </p:txBody>
      </p:sp>
    </p:spTree>
    <p:extLst>
      <p:ext uri="{BB962C8B-B14F-4D97-AF65-F5344CB8AC3E}">
        <p14:creationId xmlns:p14="http://schemas.microsoft.com/office/powerpoint/2010/main" val="253229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Mobilitate</a:t>
            </a:r>
            <a:r>
              <a:rPr lang="en-US" dirty="0"/>
              <a:t> </a:t>
            </a:r>
            <a:r>
              <a:rPr lang="en-US" dirty="0" err="1"/>
              <a:t>internationala</a:t>
            </a:r>
            <a:endParaRPr lang="en-US" dirty="0"/>
          </a:p>
        </p:txBody>
      </p:sp>
      <p:sp>
        <p:nvSpPr>
          <p:cNvPr id="3" name="Content Placeholder 2"/>
          <p:cNvSpPr>
            <a:spLocks noGrp="1"/>
          </p:cNvSpPr>
          <p:nvPr>
            <p:ph idx="1"/>
          </p:nvPr>
        </p:nvSpPr>
        <p:spPr>
          <a:xfrm>
            <a:off x="457200" y="1600200"/>
            <a:ext cx="8229600" cy="4983162"/>
          </a:xfrm>
        </p:spPr>
        <p:txBody>
          <a:bodyPr/>
          <a:lstStyle/>
          <a:p>
            <a:pPr marL="457835" marR="448945" indent="635" algn="ctr" rtl="0" fontAlgn="base">
              <a:spcBef>
                <a:spcPts val="65"/>
              </a:spcBef>
            </a:pPr>
            <a:r>
              <a:rPr lang="en-GB" sz="1800" b="1" i="0" u="none" strike="noStrike" dirty="0">
                <a:solidFill>
                  <a:srgbClr val="2973BD"/>
                </a:solidFill>
                <a:effectLst/>
                <a:latin typeface="Cambria" panose="02040503050406030204" pitchFamily="18" charset="0"/>
                <a:hlinkClick r:id="rId2"/>
              </a:rPr>
              <a:t> </a:t>
            </a:r>
            <a:endParaRPr lang="en-GB" b="0" i="0" u="none" strike="noStrike" dirty="0">
              <a:solidFill>
                <a:srgbClr val="222222"/>
              </a:solidFill>
              <a:effectLst/>
              <a:latin typeface="inherit"/>
            </a:endParaRPr>
          </a:p>
          <a:p>
            <a:r>
              <a:rPr lang="ro-RO" sz="1800" dirty="0">
                <a:solidFill>
                  <a:srgbClr val="000000"/>
                </a:solidFill>
                <a:effectLst/>
                <a:latin typeface="Cambria" panose="02040503050406030204" pitchFamily="18" charset="0"/>
                <a:ea typeface="Times New Roman" panose="02020603050405020304" pitchFamily="18" charset="0"/>
              </a:rPr>
              <a:t>Studenții doctoranzi care sunt admiși pe </a:t>
            </a:r>
            <a:r>
              <a:rPr lang="ro-RO" sz="1800" b="1" dirty="0">
                <a:solidFill>
                  <a:srgbClr val="000000"/>
                </a:solidFill>
                <a:effectLst/>
                <a:latin typeface="Cambria" panose="02040503050406030204" pitchFamily="18" charset="0"/>
                <a:ea typeface="Times New Roman" panose="02020603050405020304" pitchFamily="18" charset="0"/>
              </a:rPr>
              <a:t>locurile finanțate de la buget, cu bursă</a:t>
            </a:r>
            <a:r>
              <a:rPr lang="ro-RO" sz="1800" dirty="0">
                <a:solidFill>
                  <a:srgbClr val="000000"/>
                </a:solidFill>
                <a:effectLst/>
                <a:latin typeface="Cambria" panose="02040503050406030204" pitchFamily="18" charset="0"/>
                <a:ea typeface="Times New Roman" panose="02020603050405020304" pitchFamily="18" charset="0"/>
              </a:rPr>
              <a:t>, au obligația să participe pe durata celor 4 ani de studii doctorale pentru o perioadă de </a:t>
            </a:r>
            <a:r>
              <a:rPr lang="ro-RO" sz="1800" b="1" dirty="0">
                <a:solidFill>
                  <a:srgbClr val="0070C0"/>
                </a:solidFill>
                <a:effectLst/>
                <a:latin typeface="Cambria" panose="02040503050406030204" pitchFamily="18" charset="0"/>
                <a:ea typeface="Times New Roman" panose="02020603050405020304" pitchFamily="18" charset="0"/>
              </a:rPr>
              <a:t>minim 1 lună </a:t>
            </a:r>
            <a:r>
              <a:rPr lang="ro-RO" sz="1800" dirty="0">
                <a:solidFill>
                  <a:srgbClr val="000000"/>
                </a:solidFill>
                <a:effectLst/>
                <a:latin typeface="Cambria" panose="02040503050406030204" pitchFamily="18" charset="0"/>
                <a:ea typeface="Times New Roman" panose="02020603050405020304" pitchFamily="18" charset="0"/>
              </a:rPr>
              <a:t>în cadrul programelor de mobilități ale Academiei de Studii Economice din București (mobilitate cu prezență fizică în universitatea din străinătate). </a:t>
            </a:r>
          </a:p>
          <a:p>
            <a:pPr marL="0" indent="0">
              <a:buNone/>
            </a:pPr>
            <a:endParaRPr lang="en-RO" sz="1800" dirty="0">
              <a:solidFill>
                <a:srgbClr val="000000"/>
              </a:solidFill>
              <a:effectLst/>
              <a:latin typeface="Times New Roman" panose="02020603050405020304" pitchFamily="18" charset="0"/>
              <a:ea typeface="Times New Roman" panose="02020603050405020304" pitchFamily="18" charset="0"/>
            </a:endParaRPr>
          </a:p>
          <a:p>
            <a:r>
              <a:rPr lang="ro-RO" sz="1800" dirty="0">
                <a:effectLst/>
                <a:latin typeface="Cambria" panose="02040503050406030204" pitchFamily="18" charset="0"/>
                <a:ea typeface="Times New Roman" panose="02020603050405020304" pitchFamily="18" charset="0"/>
                <a:cs typeface="Times New Roman" panose="02020603050405020304" pitchFamily="18" charset="0"/>
              </a:rPr>
              <a:t>Mobilitățile studenților doctoranzi vizează stagii de cercetare/documentare sau de studiu (prin participarea la cursuri, seminarii, workshopuri organizate de universitatea gazdă).</a:t>
            </a:r>
            <a:r>
              <a:rPr lang="en-RO" dirty="0">
                <a:effectLst/>
              </a:rPr>
              <a:t> </a:t>
            </a:r>
            <a:endParaRPr lang="ro-RO" dirty="0">
              <a:effectLst/>
            </a:endParaRPr>
          </a:p>
          <a:p>
            <a:pPr marL="0" indent="0">
              <a:buNone/>
            </a:pPr>
            <a:endParaRPr lang="ro-RO" dirty="0">
              <a:effectLst/>
            </a:endParaRPr>
          </a:p>
          <a:p>
            <a:pPr marL="0" indent="0" algn="just">
              <a:buNone/>
            </a:pPr>
            <a:r>
              <a:rPr lang="ro-RO" sz="2000" dirty="0"/>
              <a:t>Detalii:</a:t>
            </a:r>
          </a:p>
          <a:p>
            <a:r>
              <a:rPr lang="ro-RO" sz="2000" dirty="0">
                <a:solidFill>
                  <a:srgbClr val="0070C0"/>
                </a:solidFill>
              </a:rPr>
              <a:t>https://doctorat.ase.ro/conferinte/norme-csud/</a:t>
            </a:r>
          </a:p>
        </p:txBody>
      </p:sp>
    </p:spTree>
    <p:extLst>
      <p:ext uri="{BB962C8B-B14F-4D97-AF65-F5344CB8AC3E}">
        <p14:creationId xmlns:p14="http://schemas.microsoft.com/office/powerpoint/2010/main" val="634819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9956-E56E-4ED7-DDC7-05359A55824A}"/>
              </a:ext>
            </a:extLst>
          </p:cNvPr>
          <p:cNvSpPr>
            <a:spLocks noGrp="1"/>
          </p:cNvSpPr>
          <p:nvPr>
            <p:ph type="title"/>
          </p:nvPr>
        </p:nvSpPr>
        <p:spPr/>
        <p:txBody>
          <a:bodyPr/>
          <a:lstStyle/>
          <a:p>
            <a:endParaRPr lang="en-RO"/>
          </a:p>
        </p:txBody>
      </p:sp>
      <p:sp>
        <p:nvSpPr>
          <p:cNvPr id="3" name="Content Placeholder 2">
            <a:extLst>
              <a:ext uri="{FF2B5EF4-FFF2-40B4-BE49-F238E27FC236}">
                <a16:creationId xmlns:a16="http://schemas.microsoft.com/office/drawing/2014/main" id="{BA9C0040-E817-AE33-CA04-E532A8C092C8}"/>
              </a:ext>
            </a:extLst>
          </p:cNvPr>
          <p:cNvSpPr>
            <a:spLocks noGrp="1"/>
          </p:cNvSpPr>
          <p:nvPr>
            <p:ph idx="1"/>
          </p:nvPr>
        </p:nvSpPr>
        <p:spPr/>
        <p:txBody>
          <a:bodyPr/>
          <a:lstStyle/>
          <a:p>
            <a:r>
              <a:rPr lang="ro-RO" sz="1800" b="1" i="1" dirty="0">
                <a:solidFill>
                  <a:srgbClr val="000000"/>
                </a:solidFill>
                <a:effectLst/>
                <a:latin typeface="Cambria" panose="02040503050406030204" pitchFamily="18" charset="0"/>
                <a:ea typeface="Times New Roman" panose="02020603050405020304" pitchFamily="18" charset="0"/>
              </a:rPr>
              <a:t>Mobilitatea internațională finanțată prin programele ERASMUS</a:t>
            </a:r>
            <a:endParaRPr lang="ro-RO" sz="1800" b="1" i="1" dirty="0">
              <a:solidFill>
                <a:srgbClr val="000000"/>
              </a:solidFill>
              <a:latin typeface="Cambria" panose="02040503050406030204" pitchFamily="18" charset="0"/>
              <a:ea typeface="Times New Roman" panose="02020603050405020304" pitchFamily="18" charset="0"/>
            </a:endParaRPr>
          </a:p>
          <a:p>
            <a:r>
              <a:rPr lang="ro-RO" sz="18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2"/>
              </a:rPr>
              <a:t>https://international.ase.ro/21/</a:t>
            </a:r>
            <a:r>
              <a:rPr lang="en-RO" sz="1100" dirty="0">
                <a:effectLst/>
              </a:rPr>
              <a:t> </a:t>
            </a:r>
          </a:p>
          <a:p>
            <a:r>
              <a:rPr lang="en-RO" sz="1800" dirty="0">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rPr>
              <a:t> </a:t>
            </a:r>
            <a:r>
              <a:rPr lang="ro-RO" sz="18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https://international.ase.ro/21/index.php/erasmus-for-placements/</a:t>
            </a:r>
            <a:r>
              <a:rPr lang="en-RO" sz="1100" dirty="0">
                <a:effectLst/>
              </a:rPr>
              <a:t> </a:t>
            </a:r>
            <a:endParaRPr lang="ro-RO" sz="1800" b="1" i="1" dirty="0">
              <a:solidFill>
                <a:srgbClr val="000000"/>
              </a:solidFill>
              <a:latin typeface="Cambria" panose="02040503050406030204" pitchFamily="18" charset="0"/>
              <a:ea typeface="Times New Roman" panose="02020603050405020304" pitchFamily="18" charset="0"/>
            </a:endParaRPr>
          </a:p>
          <a:p>
            <a:endParaRPr lang="en-RO" sz="1800" dirty="0">
              <a:solidFill>
                <a:srgbClr val="000000"/>
              </a:solidFill>
              <a:latin typeface="Times New Roman" panose="02020603050405020304" pitchFamily="18" charset="0"/>
              <a:ea typeface="Times New Roman" panose="02020603050405020304" pitchFamily="18" charset="0"/>
            </a:endParaRPr>
          </a:p>
          <a:p>
            <a:r>
              <a:rPr lang="ro-RO" sz="1800" b="1" i="1" dirty="0">
                <a:solidFill>
                  <a:srgbClr val="000000"/>
                </a:solidFill>
                <a:effectLst/>
                <a:latin typeface="Cambria" panose="02040503050406030204" pitchFamily="18" charset="0"/>
                <a:ea typeface="Times New Roman" panose="02020603050405020304" pitchFamily="18" charset="0"/>
              </a:rPr>
              <a:t>Mobilitatea internațională prin fonduri CSUD</a:t>
            </a:r>
          </a:p>
          <a:p>
            <a:r>
              <a:rPr lang="en-GB" sz="1800" b="1" i="0" u="none" strike="noStrike" dirty="0">
                <a:effectLst/>
                <a:latin typeface="-apple-system"/>
                <a:hlinkClick r:id="rId4"/>
              </a:rPr>
              <a:t>Norme interne ale Consiliului pentru Studiile Universitare de Doctorat privind participarea studenților-doctoranzi din Academia de Studii Economice din București la mobilități internaționale</a:t>
            </a:r>
            <a:endParaRPr lang="en-RO" sz="1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4273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AC61-40D6-B1A8-1870-9F998F5B4D6E}"/>
              </a:ext>
            </a:extLst>
          </p:cNvPr>
          <p:cNvSpPr>
            <a:spLocks noGrp="1"/>
          </p:cNvSpPr>
          <p:nvPr>
            <p:ph type="title"/>
          </p:nvPr>
        </p:nvSpPr>
        <p:spPr/>
        <p:txBody>
          <a:bodyPr/>
          <a:lstStyle/>
          <a:p>
            <a:br>
              <a:rPr lang="ro-RO" dirty="0"/>
            </a:br>
            <a:r>
              <a:rPr lang="en-RO" dirty="0"/>
              <a:t>Information in English</a:t>
            </a:r>
          </a:p>
        </p:txBody>
      </p:sp>
      <p:sp>
        <p:nvSpPr>
          <p:cNvPr id="3" name="Content Placeholder 2">
            <a:extLst>
              <a:ext uri="{FF2B5EF4-FFF2-40B4-BE49-F238E27FC236}">
                <a16:creationId xmlns:a16="http://schemas.microsoft.com/office/drawing/2014/main" id="{460342E3-3F5F-7991-4964-62349A7267EA}"/>
              </a:ext>
            </a:extLst>
          </p:cNvPr>
          <p:cNvSpPr>
            <a:spLocks noGrp="1"/>
          </p:cNvSpPr>
          <p:nvPr>
            <p:ph idx="1"/>
          </p:nvPr>
        </p:nvSpPr>
        <p:spPr>
          <a:xfrm>
            <a:off x="457200" y="1600200"/>
            <a:ext cx="8229600" cy="4983162"/>
          </a:xfrm>
        </p:spPr>
        <p:txBody>
          <a:bodyPr/>
          <a:lstStyle/>
          <a:p>
            <a:pPr algn="ctr"/>
            <a:endParaRPr lang="ro-RO" dirty="0">
              <a:hlinkClick r:id="rId2"/>
            </a:endParaRPr>
          </a:p>
          <a:p>
            <a:pPr algn="ctr"/>
            <a:r>
              <a:rPr lang="en-GB" dirty="0">
                <a:hlinkClick r:id="rId3"/>
              </a:rPr>
              <a:t>https://doctorat.ase.ro/en/home/</a:t>
            </a:r>
            <a:endParaRPr lang="en-GB" dirty="0"/>
          </a:p>
          <a:p>
            <a:pPr marL="0" indent="0" algn="ctr">
              <a:buNone/>
            </a:pPr>
            <a:endParaRPr lang="en-GB" dirty="0"/>
          </a:p>
          <a:p>
            <a:endParaRPr lang="en-RO" dirty="0"/>
          </a:p>
        </p:txBody>
      </p:sp>
    </p:spTree>
    <p:extLst>
      <p:ext uri="{BB962C8B-B14F-4D97-AF65-F5344CB8AC3E}">
        <p14:creationId xmlns:p14="http://schemas.microsoft.com/office/powerpoint/2010/main" val="3014809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7501-F5A5-7446-A8F2-606B56ACD4D3}"/>
              </a:ext>
            </a:extLst>
          </p:cNvPr>
          <p:cNvSpPr>
            <a:spLocks noGrp="1"/>
          </p:cNvSpPr>
          <p:nvPr>
            <p:ph type="title"/>
          </p:nvPr>
        </p:nvSpPr>
        <p:spPr>
          <a:xfrm>
            <a:off x="457200" y="36286"/>
            <a:ext cx="8229600" cy="1143000"/>
          </a:xfrm>
        </p:spPr>
        <p:txBody>
          <a:bodyPr/>
          <a:lstStyle/>
          <a:p>
            <a:r>
              <a:rPr lang="ro-RO" dirty="0" err="1"/>
              <a:t>What's</a:t>
            </a:r>
            <a:r>
              <a:rPr lang="ro-RO" dirty="0"/>
              <a:t> </a:t>
            </a:r>
            <a:r>
              <a:rPr lang="ro-RO" dirty="0" err="1"/>
              <a:t>next</a:t>
            </a:r>
            <a:r>
              <a:rPr lang="ro-RO" dirty="0"/>
              <a:t>?</a:t>
            </a:r>
          </a:p>
        </p:txBody>
      </p:sp>
      <p:sp>
        <p:nvSpPr>
          <p:cNvPr id="3" name="Content Placeholder 2">
            <a:extLst>
              <a:ext uri="{FF2B5EF4-FFF2-40B4-BE49-F238E27FC236}">
                <a16:creationId xmlns:a16="http://schemas.microsoft.com/office/drawing/2014/main" id="{A8689CDB-8484-8B45-ABB1-359E6633F1E0}"/>
              </a:ext>
            </a:extLst>
          </p:cNvPr>
          <p:cNvSpPr>
            <a:spLocks noGrp="1"/>
          </p:cNvSpPr>
          <p:nvPr>
            <p:ph idx="1"/>
          </p:nvPr>
        </p:nvSpPr>
        <p:spPr>
          <a:xfrm>
            <a:off x="304800" y="914400"/>
            <a:ext cx="8686800" cy="5907314"/>
          </a:xfrm>
        </p:spPr>
        <p:txBody>
          <a:bodyPr/>
          <a:lstStyle/>
          <a:p>
            <a:pPr marL="514350" indent="-514350" algn="just">
              <a:buFont typeface="Arial" panose="020B0604020202020204" pitchFamily="34" charset="0"/>
              <a:buAutoNum type="arabicPeriod"/>
            </a:pPr>
            <a:r>
              <a:rPr lang="en-US" sz="3200" dirty="0"/>
              <a:t>Signing the contract (CSUD Secretariate</a:t>
            </a:r>
            <a:r>
              <a:rPr lang="ro-RO" sz="3200" dirty="0"/>
              <a:t> –</a:t>
            </a:r>
          </a:p>
          <a:p>
            <a:pPr marL="0" indent="0" algn="just">
              <a:buNone/>
            </a:pPr>
            <a:r>
              <a:rPr lang="en-GB" dirty="0"/>
              <a:t>period October </a:t>
            </a:r>
            <a:r>
              <a:rPr lang="ro-RO" dirty="0"/>
              <a:t>2-7</a:t>
            </a:r>
            <a:r>
              <a:rPr lang="en-US" sz="3200" dirty="0"/>
              <a:t>)</a:t>
            </a:r>
          </a:p>
          <a:p>
            <a:r>
              <a:rPr lang="en-GB" sz="2000" dirty="0"/>
              <a:t>THE STUDY CONTRACTS, COMPLETED AND SIGNED BY YOU AND THE DOCTORAL SUPERVISOR, IN FOUR COPIES</a:t>
            </a:r>
          </a:p>
          <a:p>
            <a:pPr marL="0" indent="0">
              <a:buNone/>
            </a:pPr>
            <a:r>
              <a:rPr lang="ro-RO" dirty="0"/>
              <a:t>2. </a:t>
            </a:r>
            <a:r>
              <a:rPr lang="en-US" b="1" dirty="0"/>
              <a:t>The Individual Plan must be submitted by doctoral student to the Doctoral school by 17.10.2025.</a:t>
            </a:r>
          </a:p>
          <a:p>
            <a:r>
              <a:rPr lang="en-US" b="1" dirty="0"/>
              <a:t>The Individual Plan for PhD Studies can be electronically filed with digital signatures</a:t>
            </a:r>
          </a:p>
          <a:p>
            <a:r>
              <a:rPr lang="en-US" dirty="0">
                <a:hlinkClick r:id="rId2"/>
              </a:rPr>
              <a:t>Individual PhD Research Plan 2025-2026 (EN)</a:t>
            </a:r>
            <a:r>
              <a:rPr lang="en-US" dirty="0"/>
              <a:t> – Word version</a:t>
            </a:r>
          </a:p>
          <a:p>
            <a:pPr marL="0" indent="0">
              <a:buNone/>
            </a:pPr>
            <a:endParaRPr lang="ro-RO" sz="3200" dirty="0"/>
          </a:p>
        </p:txBody>
      </p:sp>
    </p:spTree>
    <p:extLst>
      <p:ext uri="{BB962C8B-B14F-4D97-AF65-F5344CB8AC3E}">
        <p14:creationId xmlns:p14="http://schemas.microsoft.com/office/powerpoint/2010/main" val="2972124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12FE-27FA-00D5-86FB-726700D308C4}"/>
              </a:ext>
            </a:extLst>
          </p:cNvPr>
          <p:cNvSpPr>
            <a:spLocks noGrp="1"/>
          </p:cNvSpPr>
          <p:nvPr>
            <p:ph type="title"/>
          </p:nvPr>
        </p:nvSpPr>
        <p:spPr/>
        <p:txBody>
          <a:bodyPr/>
          <a:lstStyle/>
          <a:p>
            <a:r>
              <a:rPr lang="en-US" sz="4400" b="1" dirty="0">
                <a:solidFill>
                  <a:srgbClr val="0070C0"/>
                </a:solidFill>
              </a:rPr>
              <a:t>Courses</a:t>
            </a:r>
            <a:endParaRPr lang="en-RO" dirty="0"/>
          </a:p>
        </p:txBody>
      </p:sp>
      <p:sp>
        <p:nvSpPr>
          <p:cNvPr id="3" name="Content Placeholder 2">
            <a:extLst>
              <a:ext uri="{FF2B5EF4-FFF2-40B4-BE49-F238E27FC236}">
                <a16:creationId xmlns:a16="http://schemas.microsoft.com/office/drawing/2014/main" id="{E857EA25-1EF3-464C-73F6-693EFFA17AC5}"/>
              </a:ext>
            </a:extLst>
          </p:cNvPr>
          <p:cNvSpPr>
            <a:spLocks noGrp="1"/>
          </p:cNvSpPr>
          <p:nvPr>
            <p:ph idx="1"/>
          </p:nvPr>
        </p:nvSpPr>
        <p:spPr>
          <a:xfrm>
            <a:off x="457200" y="1600200"/>
            <a:ext cx="8229600" cy="4983162"/>
          </a:xfrm>
        </p:spPr>
        <p:txBody>
          <a:bodyPr/>
          <a:lstStyle/>
          <a:p>
            <a:r>
              <a:rPr lang="ro-RO" sz="3200" b="1" i="1" dirty="0">
                <a:solidFill>
                  <a:srgbClr val="FF0000"/>
                </a:solidFill>
              </a:rPr>
              <a:t>online and with presence</a:t>
            </a:r>
          </a:p>
          <a:p>
            <a:r>
              <a:rPr lang="ro-RO" sz="3200" b="1" dirty="0"/>
              <a:t>2 </a:t>
            </a:r>
            <a:r>
              <a:rPr lang="ro-RO" sz="3200" b="1" dirty="0" err="1"/>
              <a:t>common</a:t>
            </a:r>
            <a:r>
              <a:rPr lang="ro-RO" sz="3200" b="1" dirty="0"/>
              <a:t> </a:t>
            </a:r>
            <a:r>
              <a:rPr lang="en-US" sz="3200" b="1" dirty="0"/>
              <a:t>core </a:t>
            </a:r>
            <a:r>
              <a:rPr lang="ro-RO" sz="3200" b="1" dirty="0"/>
              <a:t>courses (online)</a:t>
            </a:r>
            <a:endParaRPr lang="ro-RO" b="1" i="1" dirty="0">
              <a:solidFill>
                <a:srgbClr val="FF0000"/>
              </a:solidFill>
            </a:endParaRPr>
          </a:p>
          <a:p>
            <a:pPr lvl="1"/>
            <a:r>
              <a:rPr lang="ro-RO" sz="2800" dirty="0" err="1"/>
              <a:t>Ethics</a:t>
            </a:r>
            <a:r>
              <a:rPr lang="ro-RO" sz="2800" dirty="0"/>
              <a:t> </a:t>
            </a:r>
            <a:r>
              <a:rPr lang="ro-RO" sz="2800" dirty="0" err="1"/>
              <a:t>and</a:t>
            </a:r>
            <a:r>
              <a:rPr lang="ro-RO" sz="2800" dirty="0"/>
              <a:t> </a:t>
            </a:r>
            <a:r>
              <a:rPr lang="en-US" sz="2800" dirty="0"/>
              <a:t>A</a:t>
            </a:r>
            <a:r>
              <a:rPr lang="ro-RO" sz="2800" dirty="0" err="1"/>
              <a:t>cademic</a:t>
            </a:r>
            <a:r>
              <a:rPr lang="ro-RO" sz="2800" dirty="0"/>
              <a:t> </a:t>
            </a:r>
            <a:r>
              <a:rPr lang="en-US" sz="2800" dirty="0"/>
              <a:t>I</a:t>
            </a:r>
            <a:r>
              <a:rPr lang="ro-RO" sz="2800" dirty="0" err="1"/>
              <a:t>ntegrity</a:t>
            </a:r>
            <a:endParaRPr lang="ro-RO" sz="2800" b="1" i="1" dirty="0">
              <a:solidFill>
                <a:srgbClr val="FF0000"/>
              </a:solidFill>
            </a:endParaRPr>
          </a:p>
          <a:p>
            <a:pPr lvl="1"/>
            <a:r>
              <a:rPr lang="en-US" sz="2800" dirty="0"/>
              <a:t>A</a:t>
            </a:r>
            <a:r>
              <a:rPr lang="ro-RO" sz="2800" dirty="0" err="1"/>
              <a:t>pplied</a:t>
            </a:r>
            <a:r>
              <a:rPr lang="ro-RO" sz="2800" dirty="0"/>
              <a:t> </a:t>
            </a:r>
            <a:r>
              <a:rPr lang="ro-RO" sz="2800" dirty="0" err="1"/>
              <a:t>Quantitative</a:t>
            </a:r>
            <a:r>
              <a:rPr lang="ro-RO" sz="2800" dirty="0"/>
              <a:t> </a:t>
            </a:r>
            <a:r>
              <a:rPr lang="ro-RO" sz="2800" dirty="0" err="1"/>
              <a:t>and</a:t>
            </a:r>
            <a:r>
              <a:rPr lang="ro-RO" sz="2800" dirty="0"/>
              <a:t> </a:t>
            </a:r>
            <a:r>
              <a:rPr lang="en-US" sz="2800" dirty="0"/>
              <a:t>Q</a:t>
            </a:r>
            <a:r>
              <a:rPr lang="ro-RO" sz="2800" dirty="0" err="1"/>
              <a:t>ualitative</a:t>
            </a:r>
            <a:r>
              <a:rPr lang="ro-RO" sz="2800" dirty="0"/>
              <a:t> </a:t>
            </a:r>
            <a:r>
              <a:rPr lang="en-US" sz="2800" dirty="0"/>
              <a:t>S</a:t>
            </a:r>
            <a:r>
              <a:rPr lang="ro-RO" sz="2800" dirty="0" err="1"/>
              <a:t>cientific</a:t>
            </a:r>
            <a:r>
              <a:rPr lang="ro-RO" sz="2800" dirty="0"/>
              <a:t> </a:t>
            </a:r>
            <a:r>
              <a:rPr lang="en-US" sz="2800" dirty="0"/>
              <a:t>R</a:t>
            </a:r>
            <a:r>
              <a:rPr lang="ro-RO" sz="2800" dirty="0" err="1"/>
              <a:t>esearch</a:t>
            </a:r>
            <a:r>
              <a:rPr lang="en-RO" sz="2800" dirty="0"/>
              <a:t> </a:t>
            </a:r>
            <a:r>
              <a:rPr lang="en-US" sz="2800" dirty="0"/>
              <a:t>M</a:t>
            </a:r>
            <a:r>
              <a:rPr lang="ro-RO" sz="2800" dirty="0" err="1"/>
              <a:t>ethods</a:t>
            </a:r>
            <a:endParaRPr lang="ro-RO" sz="2800" dirty="0"/>
          </a:p>
          <a:p>
            <a:pPr marL="457200" lvl="1" indent="0">
              <a:buNone/>
            </a:pPr>
            <a:endParaRPr lang="ro-RO" dirty="0"/>
          </a:p>
          <a:p>
            <a:r>
              <a:rPr lang="ro-RO" sz="3200" dirty="0"/>
              <a:t>2 </a:t>
            </a:r>
            <a:r>
              <a:rPr lang="ro-RO" sz="3200" dirty="0" err="1"/>
              <a:t>courses</a:t>
            </a:r>
            <a:r>
              <a:rPr lang="ro-RO" sz="3200" dirty="0"/>
              <a:t> </a:t>
            </a:r>
            <a:r>
              <a:rPr lang="ro-RO" sz="3200" dirty="0" err="1"/>
              <a:t>organized</a:t>
            </a:r>
            <a:r>
              <a:rPr lang="ro-RO" sz="3200" dirty="0"/>
              <a:t> </a:t>
            </a:r>
            <a:r>
              <a:rPr lang="ro-RO" sz="3200" dirty="0" err="1"/>
              <a:t>by</a:t>
            </a:r>
            <a:r>
              <a:rPr lang="ro-RO" sz="3200" dirty="0"/>
              <a:t> </a:t>
            </a:r>
            <a:r>
              <a:rPr lang="ro-RO" sz="3200" dirty="0" err="1"/>
              <a:t>each</a:t>
            </a:r>
            <a:r>
              <a:rPr lang="ro-RO" sz="3200" dirty="0"/>
              <a:t> </a:t>
            </a:r>
            <a:r>
              <a:rPr lang="en-US" sz="3200" dirty="0"/>
              <a:t>D</a:t>
            </a:r>
            <a:r>
              <a:rPr lang="ro-RO" sz="3200" dirty="0" err="1"/>
              <a:t>octoral</a:t>
            </a:r>
            <a:r>
              <a:rPr lang="ro-RO" sz="3200" dirty="0"/>
              <a:t> </a:t>
            </a:r>
            <a:r>
              <a:rPr lang="en-US" sz="3200" dirty="0"/>
              <a:t>S</a:t>
            </a:r>
            <a:r>
              <a:rPr lang="ro-RO" sz="3200" dirty="0"/>
              <a:t>chool</a:t>
            </a:r>
            <a:endParaRPr lang="en-RO" dirty="0"/>
          </a:p>
        </p:txBody>
      </p:sp>
    </p:spTree>
    <p:extLst>
      <p:ext uri="{BB962C8B-B14F-4D97-AF65-F5344CB8AC3E}">
        <p14:creationId xmlns:p14="http://schemas.microsoft.com/office/powerpoint/2010/main" val="1367129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2678-5284-3925-9A10-4E967F5EDC94}"/>
              </a:ext>
            </a:extLst>
          </p:cNvPr>
          <p:cNvSpPr>
            <a:spLocks noGrp="1"/>
          </p:cNvSpPr>
          <p:nvPr>
            <p:ph type="title"/>
          </p:nvPr>
        </p:nvSpPr>
        <p:spPr/>
        <p:txBody>
          <a:bodyPr/>
          <a:lstStyle/>
          <a:p>
            <a:r>
              <a:rPr lang="ro-RO" dirty="0" err="1"/>
              <a:t>Conditions</a:t>
            </a:r>
            <a:r>
              <a:rPr lang="ro-RO" dirty="0"/>
              <a:t> for </a:t>
            </a:r>
            <a:r>
              <a:rPr lang="ro-RO" dirty="0" err="1"/>
              <a:t>the</a:t>
            </a:r>
            <a:r>
              <a:rPr lang="ro-RO" dirty="0"/>
              <a:t> </a:t>
            </a:r>
            <a:r>
              <a:rPr lang="ro-RO" dirty="0" err="1"/>
              <a:t>elaboration</a:t>
            </a:r>
            <a:r>
              <a:rPr lang="ro-RO" dirty="0"/>
              <a:t> of </a:t>
            </a:r>
            <a:r>
              <a:rPr lang="ro-RO" dirty="0" err="1"/>
              <a:t>the</a:t>
            </a:r>
            <a:r>
              <a:rPr lang="ro-RO" dirty="0"/>
              <a:t> doctoral </a:t>
            </a:r>
            <a:r>
              <a:rPr lang="ro-RO" dirty="0" err="1"/>
              <a:t>thesis</a:t>
            </a:r>
            <a:endParaRPr lang="en-RO" dirty="0"/>
          </a:p>
        </p:txBody>
      </p:sp>
      <p:sp>
        <p:nvSpPr>
          <p:cNvPr id="3" name="Content Placeholder 2">
            <a:extLst>
              <a:ext uri="{FF2B5EF4-FFF2-40B4-BE49-F238E27FC236}">
                <a16:creationId xmlns:a16="http://schemas.microsoft.com/office/drawing/2014/main" id="{B724979D-37DC-BAB3-98DD-F03B6E651CA1}"/>
              </a:ext>
            </a:extLst>
          </p:cNvPr>
          <p:cNvSpPr>
            <a:spLocks noGrp="1"/>
          </p:cNvSpPr>
          <p:nvPr>
            <p:ph idx="1"/>
          </p:nvPr>
        </p:nvSpPr>
        <p:spPr/>
        <p:txBody>
          <a:bodyPr/>
          <a:lstStyle/>
          <a:p>
            <a:r>
              <a:rPr lang="en-US" sz="2800" b="1" dirty="0">
                <a:hlinkClick r:id="rId2"/>
              </a:rPr>
              <a:t>Methodology for the evaluation and defense of the doctoral thesis</a:t>
            </a:r>
            <a:endParaRPr lang="en-US" sz="2800" b="1" dirty="0"/>
          </a:p>
          <a:p>
            <a:r>
              <a:rPr lang="en-US" sz="2800" b="1" dirty="0">
                <a:hlinkClick r:id="rId3"/>
              </a:rPr>
              <a:t>FORMS</a:t>
            </a:r>
            <a:endParaRPr lang="en-US" sz="2800" b="1" dirty="0"/>
          </a:p>
          <a:p>
            <a:r>
              <a:rPr lang="en-US" sz="2800" b="1" dirty="0">
                <a:hlinkClick r:id="rId4"/>
              </a:rPr>
              <a:t>Minimum Criteria for Thesis Defense, Academic Year 2025/2026</a:t>
            </a:r>
            <a:endParaRPr lang="en-US" sz="2800" b="1" dirty="0"/>
          </a:p>
          <a:p>
            <a:r>
              <a:rPr lang="en-US" sz="2800" b="1" dirty="0">
                <a:hlinkClick r:id="rId5"/>
              </a:rPr>
              <a:t>Schedule of the Stages for the Defense of the Doctoral Thesis – 2024–2025 (HS 166/30.07.2025)</a:t>
            </a:r>
            <a:endParaRPr lang="en-US" sz="2800" b="1" dirty="0"/>
          </a:p>
          <a:p>
            <a:r>
              <a:rPr lang="en-US" sz="2800" b="1" dirty="0">
                <a:hlinkClick r:id="rId6"/>
              </a:rPr>
              <a:t>GUIDE FOR ELABORATION OF THE PhD THESIS</a:t>
            </a:r>
            <a:endParaRPr lang="en-US" sz="2800" b="1" dirty="0"/>
          </a:p>
          <a:p>
            <a:pPr marL="0" indent="0">
              <a:buNone/>
            </a:pPr>
            <a:endParaRPr lang="en-RO" dirty="0"/>
          </a:p>
        </p:txBody>
      </p:sp>
    </p:spTree>
    <p:extLst>
      <p:ext uri="{BB962C8B-B14F-4D97-AF65-F5344CB8AC3E}">
        <p14:creationId xmlns:p14="http://schemas.microsoft.com/office/powerpoint/2010/main" val="311457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A2BD-2927-976B-F3BE-14B3C65E3B91}"/>
              </a:ext>
            </a:extLst>
          </p:cNvPr>
          <p:cNvSpPr>
            <a:spLocks noGrp="1"/>
          </p:cNvSpPr>
          <p:nvPr>
            <p:ph type="title"/>
          </p:nvPr>
        </p:nvSpPr>
        <p:spPr/>
        <p:txBody>
          <a:bodyPr/>
          <a:lstStyle/>
          <a:p>
            <a:endParaRPr lang="en-RO" dirty="0"/>
          </a:p>
        </p:txBody>
      </p:sp>
      <p:sp>
        <p:nvSpPr>
          <p:cNvPr id="3" name="Content Placeholder 2">
            <a:extLst>
              <a:ext uri="{FF2B5EF4-FFF2-40B4-BE49-F238E27FC236}">
                <a16:creationId xmlns:a16="http://schemas.microsoft.com/office/drawing/2014/main" id="{B2AC6A6D-ABF7-5877-4DF7-BECEEC0A40B2}"/>
              </a:ext>
            </a:extLst>
          </p:cNvPr>
          <p:cNvSpPr>
            <a:spLocks noGrp="1"/>
          </p:cNvSpPr>
          <p:nvPr>
            <p:ph idx="1"/>
          </p:nvPr>
        </p:nvSpPr>
        <p:spPr/>
        <p:txBody>
          <a:bodyPr/>
          <a:lstStyle/>
          <a:p>
            <a:r>
              <a:rPr lang="ro-RO" sz="3200" dirty="0"/>
              <a:t>Minimum </a:t>
            </a:r>
            <a:r>
              <a:rPr lang="ro-RO" sz="3200" dirty="0" err="1"/>
              <a:t>criteria</a:t>
            </a:r>
            <a:endParaRPr lang="ro-RO" sz="3200" dirty="0"/>
          </a:p>
          <a:p>
            <a:endParaRPr lang="ro-RO" sz="3200" dirty="0"/>
          </a:p>
          <a:p>
            <a:pPr marL="0" indent="0">
              <a:buNone/>
            </a:pPr>
            <a:r>
              <a:rPr lang="ro-RO" dirty="0"/>
              <a:t>https://view.officeapps.live.com/op/view.aspx?src=https%3A%2F%2Fdoctorat.ase.ro%2Fwp-content%2Fuploads%2FEnglish%2FPhD%2520Thesis%2FMinimum%2520Criteria%2520for%2520Thesis%2520Defense%2C%2520Academic%2520Year%25202025_2026.doc&amp;wdOrigin=BROWSELINK</a:t>
            </a:r>
            <a:endParaRPr lang="en-RO" dirty="0"/>
          </a:p>
        </p:txBody>
      </p:sp>
    </p:spTree>
    <p:extLst>
      <p:ext uri="{BB962C8B-B14F-4D97-AF65-F5344CB8AC3E}">
        <p14:creationId xmlns:p14="http://schemas.microsoft.com/office/powerpoint/2010/main" val="1199772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6FCA-28CF-4E3A-8AE3-86734556C449}"/>
              </a:ext>
            </a:extLst>
          </p:cNvPr>
          <p:cNvSpPr>
            <a:spLocks noGrp="1"/>
          </p:cNvSpPr>
          <p:nvPr>
            <p:ph type="title"/>
          </p:nvPr>
        </p:nvSpPr>
        <p:spPr/>
        <p:txBody>
          <a:bodyPr/>
          <a:lstStyle/>
          <a:p>
            <a:r>
              <a:rPr lang="en-US" sz="4400" dirty="0"/>
              <a:t>Access to the Web of Science database and other databases</a:t>
            </a:r>
            <a:endParaRPr lang="en-RO" dirty="0"/>
          </a:p>
        </p:txBody>
      </p:sp>
      <p:sp>
        <p:nvSpPr>
          <p:cNvPr id="3" name="Content Placeholder 2">
            <a:extLst>
              <a:ext uri="{FF2B5EF4-FFF2-40B4-BE49-F238E27FC236}">
                <a16:creationId xmlns:a16="http://schemas.microsoft.com/office/drawing/2014/main" id="{AF0AF298-B077-A5B4-B381-59C475CDBC9F}"/>
              </a:ext>
            </a:extLst>
          </p:cNvPr>
          <p:cNvSpPr>
            <a:spLocks noGrp="1"/>
          </p:cNvSpPr>
          <p:nvPr>
            <p:ph idx="1"/>
          </p:nvPr>
        </p:nvSpPr>
        <p:spPr/>
        <p:txBody>
          <a:bodyPr/>
          <a:lstStyle/>
          <a:p>
            <a:r>
              <a:rPr lang="ro-RO" dirty="0" err="1"/>
              <a:t>make</a:t>
            </a:r>
            <a:r>
              <a:rPr lang="ro-RO" dirty="0"/>
              <a:t> an </a:t>
            </a:r>
            <a:r>
              <a:rPr lang="ro-RO" dirty="0" err="1"/>
              <a:t>account</a:t>
            </a:r>
            <a:r>
              <a:rPr lang="ro-RO" dirty="0"/>
              <a:t> </a:t>
            </a:r>
            <a:r>
              <a:rPr lang="ro-RO" dirty="0" err="1"/>
              <a:t>here</a:t>
            </a:r>
            <a:r>
              <a:rPr lang="ro-RO" dirty="0"/>
              <a:t>: </a:t>
            </a:r>
            <a:r>
              <a:rPr lang="ro-RO" dirty="0">
                <a:solidFill>
                  <a:srgbClr val="0070C0"/>
                </a:solidFill>
                <a:hlinkClick r:id="rId2"/>
              </a:rPr>
              <a:t>https://www.e-nformation.ro</a:t>
            </a:r>
            <a:r>
              <a:rPr lang="ro-RO" dirty="0">
                <a:solidFill>
                  <a:srgbClr val="0070C0"/>
                </a:solidFill>
              </a:rPr>
              <a:t> </a:t>
            </a:r>
            <a:r>
              <a:rPr lang="ro-RO" dirty="0" err="1">
                <a:solidFill>
                  <a:srgbClr val="0070C0"/>
                </a:solidFill>
              </a:rPr>
              <a:t>using</a:t>
            </a:r>
            <a:r>
              <a:rPr lang="ro-RO" dirty="0">
                <a:solidFill>
                  <a:srgbClr val="0070C0"/>
                </a:solidFill>
              </a:rPr>
              <a:t> </a:t>
            </a:r>
            <a:r>
              <a:rPr lang="ro-RO" dirty="0" err="1">
                <a:solidFill>
                  <a:srgbClr val="0070C0"/>
                </a:solidFill>
              </a:rPr>
              <a:t>the</a:t>
            </a:r>
            <a:r>
              <a:rPr lang="ro-RO" dirty="0">
                <a:solidFill>
                  <a:srgbClr val="0070C0"/>
                </a:solidFill>
              </a:rPr>
              <a:t> </a:t>
            </a:r>
            <a:r>
              <a:rPr lang="ro-RO" dirty="0" err="1">
                <a:solidFill>
                  <a:srgbClr val="0070C0"/>
                </a:solidFill>
              </a:rPr>
              <a:t>institutional</a:t>
            </a:r>
            <a:r>
              <a:rPr lang="ro-RO" dirty="0">
                <a:solidFill>
                  <a:srgbClr val="0070C0"/>
                </a:solidFill>
              </a:rPr>
              <a:t> email </a:t>
            </a:r>
            <a:r>
              <a:rPr lang="ro-RO" dirty="0" err="1">
                <a:solidFill>
                  <a:srgbClr val="0070C0"/>
                </a:solidFill>
              </a:rPr>
              <a:t>address</a:t>
            </a:r>
            <a:r>
              <a:rPr lang="ro-RO" dirty="0">
                <a:solidFill>
                  <a:srgbClr val="0070C0"/>
                </a:solidFill>
              </a:rPr>
              <a:t> (AES)</a:t>
            </a:r>
          </a:p>
          <a:p>
            <a:endParaRPr lang="en-US" sz="3200" u="sng" dirty="0">
              <a:hlinkClick r:id="rId2">
                <a:extLst>
                  <a:ext uri="{A12FA001-AC4F-418D-AE19-62706E023703}">
                    <ahyp:hlinkClr xmlns:ahyp="http://schemas.microsoft.com/office/drawing/2018/hyperlinkcolor" val="tx"/>
                  </a:ext>
                </a:extLst>
              </a:hlinkClick>
            </a:endParaRPr>
          </a:p>
          <a:p>
            <a:r>
              <a:rPr lang="en-US" sz="3200" u="sng" dirty="0">
                <a:hlinkClick r:id="rId2">
                  <a:extLst>
                    <a:ext uri="{A12FA001-AC4F-418D-AE19-62706E023703}">
                      <ahyp:hlinkClr xmlns:ahyp="http://schemas.microsoft.com/office/drawing/2018/hyperlinkcolor" val="tx"/>
                    </a:ext>
                  </a:extLst>
                </a:hlinkClick>
              </a:rPr>
              <a:t>Log in to Enformation using the </a:t>
            </a:r>
            <a:r>
              <a:rPr lang="en-US" sz="3200" u="sng" dirty="0">
                <a:solidFill>
                  <a:srgbClr val="FF0000"/>
                </a:solidFill>
                <a:hlinkClick r:id="rId2">
                  <a:extLst>
                    <a:ext uri="{A12FA001-AC4F-418D-AE19-62706E023703}">
                      <ahyp:hlinkClr xmlns:ahyp="http://schemas.microsoft.com/office/drawing/2018/hyperlinkcolor" val="tx"/>
                    </a:ext>
                  </a:extLst>
                </a:hlinkClick>
              </a:rPr>
              <a:t>institutional email</a:t>
            </a:r>
            <a:endParaRPr lang="en-US" sz="3200" u="sng" dirty="0">
              <a:solidFill>
                <a:srgbClr val="FF0000"/>
              </a:solidFill>
            </a:endParaRPr>
          </a:p>
          <a:p>
            <a:endParaRPr lang="en-US" u="sng" dirty="0">
              <a:solidFill>
                <a:srgbClr val="FF0000"/>
              </a:solidFill>
            </a:endParaRPr>
          </a:p>
        </p:txBody>
      </p:sp>
    </p:spTree>
    <p:extLst>
      <p:ext uri="{BB962C8B-B14F-4D97-AF65-F5344CB8AC3E}">
        <p14:creationId xmlns:p14="http://schemas.microsoft.com/office/powerpoint/2010/main" val="4015002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5436-B3B7-E8C3-62A8-B01C1ED53FB6}"/>
              </a:ext>
            </a:extLst>
          </p:cNvPr>
          <p:cNvSpPr>
            <a:spLocks noGrp="1"/>
          </p:cNvSpPr>
          <p:nvPr>
            <p:ph type="title"/>
          </p:nvPr>
        </p:nvSpPr>
        <p:spPr/>
        <p:txBody>
          <a:bodyPr/>
          <a:lstStyle/>
          <a:p>
            <a:r>
              <a:rPr lang="en-US" sz="4400" dirty="0"/>
              <a:t>Funding for research</a:t>
            </a:r>
            <a:endParaRPr lang="en-RO" dirty="0"/>
          </a:p>
        </p:txBody>
      </p:sp>
      <p:sp>
        <p:nvSpPr>
          <p:cNvPr id="3" name="Content Placeholder 2">
            <a:extLst>
              <a:ext uri="{FF2B5EF4-FFF2-40B4-BE49-F238E27FC236}">
                <a16:creationId xmlns:a16="http://schemas.microsoft.com/office/drawing/2014/main" id="{6FFD823A-993A-C129-A438-62A71DD4FC36}"/>
              </a:ext>
            </a:extLst>
          </p:cNvPr>
          <p:cNvSpPr>
            <a:spLocks noGrp="1"/>
          </p:cNvSpPr>
          <p:nvPr>
            <p:ph idx="1"/>
          </p:nvPr>
        </p:nvSpPr>
        <p:spPr/>
        <p:txBody>
          <a:bodyPr/>
          <a:lstStyle/>
          <a:p>
            <a:r>
              <a:rPr lang="en-US" sz="3200" dirty="0"/>
              <a:t>PhD students from the Bucharest University of Economic Studies enrolled </a:t>
            </a:r>
            <a:r>
              <a:rPr lang="en-US" sz="3200" b="1" dirty="0"/>
              <a:t>in the period</a:t>
            </a:r>
            <a:r>
              <a:rPr lang="ro-RO" sz="3200" b="1" dirty="0"/>
              <a:t> of doctoral studies</a:t>
            </a:r>
            <a:r>
              <a:rPr lang="en-US" sz="3200" dirty="0"/>
              <a:t>, have the right to benefit from funding for participation in domestic and international conferences for the presentation of a research paper within budgetary limits</a:t>
            </a:r>
            <a:r>
              <a:rPr lang="ro-RO" sz="3200" dirty="0"/>
              <a:t> </a:t>
            </a:r>
          </a:p>
          <a:p>
            <a:endParaRPr lang="en-RO" dirty="0"/>
          </a:p>
        </p:txBody>
      </p:sp>
    </p:spTree>
    <p:extLst>
      <p:ext uri="{BB962C8B-B14F-4D97-AF65-F5344CB8AC3E}">
        <p14:creationId xmlns:p14="http://schemas.microsoft.com/office/powerpoint/2010/main" val="113951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7C27-A3CB-436D-8487-84C940434869}"/>
              </a:ext>
            </a:extLst>
          </p:cNvPr>
          <p:cNvSpPr>
            <a:spLocks noGrp="1"/>
          </p:cNvSpPr>
          <p:nvPr>
            <p:ph type="title"/>
          </p:nvPr>
        </p:nvSpPr>
        <p:spPr/>
        <p:txBody>
          <a:bodyPr/>
          <a:lstStyle/>
          <a:p>
            <a:r>
              <a:rPr lang="ro-RO" dirty="0"/>
              <a:t>Programe</a:t>
            </a:r>
          </a:p>
        </p:txBody>
      </p:sp>
      <p:pic>
        <p:nvPicPr>
          <p:cNvPr id="5" name="Content Placeholder 4">
            <a:extLst>
              <a:ext uri="{FF2B5EF4-FFF2-40B4-BE49-F238E27FC236}">
                <a16:creationId xmlns:a16="http://schemas.microsoft.com/office/drawing/2014/main" id="{EF956EB6-1C9E-4B05-AD19-10D64EC8DE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524000"/>
            <a:ext cx="9144000" cy="5059362"/>
          </a:xfrm>
        </p:spPr>
      </p:pic>
    </p:spTree>
    <p:extLst>
      <p:ext uri="{BB962C8B-B14F-4D97-AF65-F5344CB8AC3E}">
        <p14:creationId xmlns:p14="http://schemas.microsoft.com/office/powerpoint/2010/main" val="635985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F9F8-36B1-A2A7-C5BE-386345F386A9}"/>
              </a:ext>
            </a:extLst>
          </p:cNvPr>
          <p:cNvSpPr>
            <a:spLocks noGrp="1"/>
          </p:cNvSpPr>
          <p:nvPr>
            <p:ph type="title"/>
          </p:nvPr>
        </p:nvSpPr>
        <p:spPr/>
        <p:txBody>
          <a:bodyPr/>
          <a:lstStyle/>
          <a:p>
            <a:endParaRPr lang="en-RO"/>
          </a:p>
        </p:txBody>
      </p:sp>
      <p:sp>
        <p:nvSpPr>
          <p:cNvPr id="3" name="Content Placeholder 2">
            <a:extLst>
              <a:ext uri="{FF2B5EF4-FFF2-40B4-BE49-F238E27FC236}">
                <a16:creationId xmlns:a16="http://schemas.microsoft.com/office/drawing/2014/main" id="{1BA4BCA4-BB75-67F2-6E23-D10A38C8F182}"/>
              </a:ext>
            </a:extLst>
          </p:cNvPr>
          <p:cNvSpPr>
            <a:spLocks noGrp="1"/>
          </p:cNvSpPr>
          <p:nvPr>
            <p:ph idx="1"/>
          </p:nvPr>
        </p:nvSpPr>
        <p:spPr/>
        <p:txBody>
          <a:bodyPr/>
          <a:lstStyle/>
          <a:p>
            <a:r>
              <a:rPr lang="en-US" sz="3200" dirty="0"/>
              <a:t>Approval for participation to conferences will be made in the order of submission of applications, within the available funds.</a:t>
            </a:r>
            <a:r>
              <a:rPr lang="ro-RO" sz="3200" dirty="0"/>
              <a:t> </a:t>
            </a:r>
            <a:endParaRPr lang="en-US" sz="3200" dirty="0"/>
          </a:p>
          <a:p>
            <a:r>
              <a:rPr lang="en-US" sz="3200" dirty="0"/>
              <a:t>The categories of expenses eligible for settlement under the project are: conference participation fees, transport costs, accommodation costs</a:t>
            </a:r>
            <a:r>
              <a:rPr lang="ro-RO" sz="3200" dirty="0"/>
              <a:t>. </a:t>
            </a:r>
          </a:p>
          <a:p>
            <a:endParaRPr lang="en-RO" dirty="0"/>
          </a:p>
        </p:txBody>
      </p:sp>
    </p:spTree>
    <p:extLst>
      <p:ext uri="{BB962C8B-B14F-4D97-AF65-F5344CB8AC3E}">
        <p14:creationId xmlns:p14="http://schemas.microsoft.com/office/powerpoint/2010/main" val="1871351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E674-3C65-27AE-A79D-07F1FAA661D7}"/>
              </a:ext>
            </a:extLst>
          </p:cNvPr>
          <p:cNvSpPr>
            <a:spLocks noGrp="1"/>
          </p:cNvSpPr>
          <p:nvPr>
            <p:ph type="title"/>
          </p:nvPr>
        </p:nvSpPr>
        <p:spPr/>
        <p:txBody>
          <a:bodyPr/>
          <a:lstStyle/>
          <a:p>
            <a:endParaRPr lang="en-RO"/>
          </a:p>
        </p:txBody>
      </p:sp>
      <p:sp>
        <p:nvSpPr>
          <p:cNvPr id="3" name="Content Placeholder 2">
            <a:extLst>
              <a:ext uri="{FF2B5EF4-FFF2-40B4-BE49-F238E27FC236}">
                <a16:creationId xmlns:a16="http://schemas.microsoft.com/office/drawing/2014/main" id="{09D1F729-C3EE-FF27-B481-36F5AA3BF2C3}"/>
              </a:ext>
            </a:extLst>
          </p:cNvPr>
          <p:cNvSpPr>
            <a:spLocks noGrp="1"/>
          </p:cNvSpPr>
          <p:nvPr>
            <p:ph idx="1"/>
          </p:nvPr>
        </p:nvSpPr>
        <p:spPr/>
        <p:txBody>
          <a:bodyPr/>
          <a:lstStyle/>
          <a:p>
            <a:r>
              <a:rPr lang="en-US" sz="3200" dirty="0"/>
              <a:t>to attend conferences organized in Romania, the maximum amount that can be settled is </a:t>
            </a:r>
            <a:r>
              <a:rPr lang="ro-RO" dirty="0"/>
              <a:t>3</a:t>
            </a:r>
            <a:r>
              <a:rPr lang="en-US" sz="3200" dirty="0"/>
              <a:t>000 RON</a:t>
            </a:r>
            <a:endParaRPr lang="ro-RO" sz="3200" dirty="0"/>
          </a:p>
          <a:p>
            <a:r>
              <a:rPr lang="en-US" sz="3200" dirty="0"/>
              <a:t>to attend international conferences: the maximum amount that can be settled is </a:t>
            </a:r>
            <a:r>
              <a:rPr lang="ro-RO" sz="3200" dirty="0"/>
              <a:t>5</a:t>
            </a:r>
            <a:r>
              <a:rPr lang="en-US" sz="3200" dirty="0"/>
              <a:t>000 RON</a:t>
            </a:r>
            <a:endParaRPr lang="ro-RO" sz="3200" dirty="0"/>
          </a:p>
          <a:p>
            <a:r>
              <a:rPr lang="en-US" sz="3200" dirty="0"/>
              <a:t>Details</a:t>
            </a:r>
            <a:r>
              <a:rPr lang="ro-RO" dirty="0"/>
              <a:t>:</a:t>
            </a:r>
          </a:p>
          <a:p>
            <a:r>
              <a:rPr lang="ro-RO" sz="1800" b="0" i="0" u="none" strike="noStrike" dirty="0">
                <a:solidFill>
                  <a:srgbClr val="0000FF"/>
                </a:solidFill>
                <a:effectLst/>
                <a:latin typeface="inherit"/>
                <a:hlinkClick r:id="rId2"/>
              </a:rPr>
              <a:t>Internal Rules Of The Council For University Doctoral Studies On The Participation Of Doctoral Students From The Bucharest University Of Economic Studies (ASE) At National And International Conferences And Publishing Fees Settlement Of Web Of Science Indexed Articles</a:t>
            </a:r>
            <a:endParaRPr lang="ro-RO" b="0" i="0" u="none" strike="noStrike" dirty="0">
              <a:solidFill>
                <a:srgbClr val="434343"/>
              </a:solidFill>
              <a:effectLst/>
              <a:latin typeface="inherit"/>
            </a:endParaRPr>
          </a:p>
          <a:p>
            <a:endParaRPr lang="en-RO" dirty="0"/>
          </a:p>
          <a:p>
            <a:endParaRPr lang="en-RO" dirty="0"/>
          </a:p>
        </p:txBody>
      </p:sp>
    </p:spTree>
    <p:extLst>
      <p:ext uri="{BB962C8B-B14F-4D97-AF65-F5344CB8AC3E}">
        <p14:creationId xmlns:p14="http://schemas.microsoft.com/office/powerpoint/2010/main" val="449429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DCA5-0C18-B7D3-0861-94B6A6309E59}"/>
              </a:ext>
            </a:extLst>
          </p:cNvPr>
          <p:cNvSpPr>
            <a:spLocks noGrp="1"/>
          </p:cNvSpPr>
          <p:nvPr>
            <p:ph type="title"/>
          </p:nvPr>
        </p:nvSpPr>
        <p:spPr/>
        <p:txBody>
          <a:bodyPr/>
          <a:lstStyle/>
          <a:p>
            <a:r>
              <a:rPr lang="ro-RO" sz="1800" b="1" dirty="0">
                <a:solidFill>
                  <a:srgbClr val="0070C0"/>
                </a:solidFill>
                <a:effectLst/>
                <a:latin typeface="Cambria" panose="02040503050406030204" pitchFamily="18" charset="0"/>
                <a:ea typeface="Times New Roman" panose="02020603050405020304" pitchFamily="18" charset="0"/>
              </a:rPr>
              <a:t>PUBLISHING OF WEB OF SCIENCE INDEXED ARTICLES</a:t>
            </a:r>
            <a:br>
              <a:rPr lang="en-RO" sz="1800" dirty="0">
                <a:solidFill>
                  <a:srgbClr val="000000"/>
                </a:solidFill>
                <a:effectLst/>
                <a:latin typeface="Times New Roman" panose="02020603050405020304" pitchFamily="18" charset="0"/>
                <a:ea typeface="Times New Roman" panose="02020603050405020304" pitchFamily="18" charset="0"/>
              </a:rPr>
            </a:br>
            <a:endParaRPr lang="en-RO" dirty="0"/>
          </a:p>
        </p:txBody>
      </p:sp>
      <p:sp>
        <p:nvSpPr>
          <p:cNvPr id="3" name="Content Placeholder 2">
            <a:extLst>
              <a:ext uri="{FF2B5EF4-FFF2-40B4-BE49-F238E27FC236}">
                <a16:creationId xmlns:a16="http://schemas.microsoft.com/office/drawing/2014/main" id="{97AD1C4D-5E78-D8A0-AD0F-7F0AA3B573D9}"/>
              </a:ext>
            </a:extLst>
          </p:cNvPr>
          <p:cNvSpPr>
            <a:spLocks noGrp="1"/>
          </p:cNvSpPr>
          <p:nvPr>
            <p:ph idx="1"/>
          </p:nvPr>
        </p:nvSpPr>
        <p:spPr>
          <a:xfrm>
            <a:off x="457200" y="1066800"/>
            <a:ext cx="8382000" cy="5715000"/>
          </a:xfrm>
        </p:spPr>
        <p:txBody>
          <a:bodyPr/>
          <a:lstStyle/>
          <a:p>
            <a:endParaRPr lang="en-RO" sz="1800" dirty="0">
              <a:solidFill>
                <a:srgbClr val="000000"/>
              </a:solidFill>
              <a:effectLst/>
              <a:latin typeface="Times New Roman" panose="02020603050405020304" pitchFamily="18" charset="0"/>
              <a:ea typeface="Times New Roman" panose="02020603050405020304" pitchFamily="18" charset="0"/>
            </a:endParaRPr>
          </a:p>
          <a:p>
            <a:r>
              <a:rPr lang="ro-RO" sz="1800" dirty="0" err="1">
                <a:solidFill>
                  <a:srgbClr val="000000"/>
                </a:solidFill>
                <a:effectLst/>
                <a:latin typeface="Cambria" panose="02040503050406030204" pitchFamily="18" charset="0"/>
                <a:ea typeface="Times New Roman" panose="02020603050405020304" pitchFamily="18" charset="0"/>
              </a:rPr>
              <a:t>Fees</a:t>
            </a:r>
            <a:r>
              <a:rPr lang="ro-RO" sz="1800" dirty="0">
                <a:solidFill>
                  <a:srgbClr val="000000"/>
                </a:solidFill>
                <a:effectLst/>
                <a:latin typeface="Cambria" panose="02040503050406030204" pitchFamily="18" charset="0"/>
                <a:ea typeface="Times New Roman" panose="02020603050405020304" pitchFamily="18" charset="0"/>
              </a:rPr>
              <a:t> for </a:t>
            </a:r>
            <a:r>
              <a:rPr lang="ro-RO" sz="1800" dirty="0" err="1">
                <a:solidFill>
                  <a:srgbClr val="000000"/>
                </a:solidFill>
                <a:effectLst/>
                <a:latin typeface="Cambria" panose="02040503050406030204" pitchFamily="18" charset="0"/>
                <a:ea typeface="Times New Roman" panose="02020603050405020304" pitchFamily="18" charset="0"/>
              </a:rPr>
              <a:t>the</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publication</a:t>
            </a:r>
            <a:r>
              <a:rPr lang="ro-RO" sz="1800" dirty="0">
                <a:solidFill>
                  <a:srgbClr val="000000"/>
                </a:solidFill>
                <a:effectLst/>
                <a:latin typeface="Cambria" panose="02040503050406030204" pitchFamily="18" charset="0"/>
                <a:ea typeface="Times New Roman" panose="02020603050405020304" pitchFamily="18" charset="0"/>
              </a:rPr>
              <a:t> of </a:t>
            </a:r>
            <a:r>
              <a:rPr lang="ro-RO" sz="1800" dirty="0" err="1">
                <a:solidFill>
                  <a:srgbClr val="000000"/>
                </a:solidFill>
                <a:effectLst/>
                <a:latin typeface="Cambria" panose="02040503050406030204" pitchFamily="18" charset="0"/>
                <a:ea typeface="Times New Roman" panose="02020603050405020304" pitchFamily="18" charset="0"/>
              </a:rPr>
              <a:t>scientific</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articles</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published</a:t>
            </a:r>
            <a:r>
              <a:rPr lang="ro-RO" sz="1800" dirty="0">
                <a:solidFill>
                  <a:srgbClr val="000000"/>
                </a:solidFill>
                <a:effectLst/>
                <a:latin typeface="Cambria" panose="02040503050406030204" pitchFamily="18" charset="0"/>
                <a:ea typeface="Times New Roman" panose="02020603050405020304" pitchFamily="18" charset="0"/>
              </a:rPr>
              <a:t> in Web of </a:t>
            </a:r>
            <a:r>
              <a:rPr lang="ro-RO" sz="1800" dirty="0" err="1">
                <a:solidFill>
                  <a:srgbClr val="000000"/>
                </a:solidFill>
                <a:effectLst/>
                <a:latin typeface="Cambria" panose="02040503050406030204" pitchFamily="18" charset="0"/>
                <a:ea typeface="Times New Roman" panose="02020603050405020304" pitchFamily="18" charset="0"/>
              </a:rPr>
              <a:t>Science</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indexed</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journals</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with</a:t>
            </a:r>
            <a:r>
              <a:rPr lang="ro-RO" sz="1800" dirty="0">
                <a:solidFill>
                  <a:srgbClr val="000000"/>
                </a:solidFill>
                <a:effectLst/>
                <a:latin typeface="Cambria" panose="02040503050406030204" pitchFamily="18" charset="0"/>
                <a:ea typeface="Times New Roman" panose="02020603050405020304" pitchFamily="18" charset="0"/>
              </a:rPr>
              <a:t> an AIS </a:t>
            </a:r>
            <a:r>
              <a:rPr lang="ro-RO" sz="1800" dirty="0" err="1">
                <a:solidFill>
                  <a:srgbClr val="000000"/>
                </a:solidFill>
                <a:effectLst/>
                <a:latin typeface="Cambria" panose="02040503050406030204" pitchFamily="18" charset="0"/>
                <a:ea typeface="Times New Roman" panose="02020603050405020304" pitchFamily="18" charset="0"/>
              </a:rPr>
              <a:t>other</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than</a:t>
            </a:r>
            <a:r>
              <a:rPr lang="ro-RO" sz="1800" dirty="0">
                <a:solidFill>
                  <a:srgbClr val="000000"/>
                </a:solidFill>
                <a:effectLst/>
                <a:latin typeface="Cambria" panose="02040503050406030204" pitchFamily="18" charset="0"/>
                <a:ea typeface="Times New Roman" panose="02020603050405020304" pitchFamily="18" charset="0"/>
              </a:rPr>
              <a:t> 0 are </a:t>
            </a:r>
            <a:r>
              <a:rPr lang="ro-RO" sz="1800" dirty="0" err="1">
                <a:solidFill>
                  <a:srgbClr val="000000"/>
                </a:solidFill>
                <a:effectLst/>
                <a:latin typeface="Cambria" panose="02040503050406030204" pitchFamily="18" charset="0"/>
                <a:ea typeface="Times New Roman" panose="02020603050405020304" pitchFamily="18" charset="0"/>
              </a:rPr>
              <a:t>eligible</a:t>
            </a:r>
            <a:r>
              <a:rPr lang="ro-RO" sz="1800" dirty="0">
                <a:solidFill>
                  <a:srgbClr val="000000"/>
                </a:solidFill>
                <a:effectLst/>
                <a:latin typeface="Cambria" panose="02040503050406030204" pitchFamily="18" charset="0"/>
                <a:ea typeface="Times New Roman" panose="02020603050405020304" pitchFamily="18" charset="0"/>
              </a:rPr>
              <a:t> for </a:t>
            </a:r>
            <a:r>
              <a:rPr lang="ro-RO" sz="1800" dirty="0" err="1">
                <a:solidFill>
                  <a:srgbClr val="000000"/>
                </a:solidFill>
                <a:effectLst/>
                <a:latin typeface="Cambria" panose="02040503050406030204" pitchFamily="18" charset="0"/>
                <a:ea typeface="Times New Roman" panose="02020603050405020304" pitchFamily="18" charset="0"/>
              </a:rPr>
              <a:t>settlement</a:t>
            </a:r>
            <a:r>
              <a:rPr lang="ro-RO" sz="1800" dirty="0">
                <a:solidFill>
                  <a:srgbClr val="000000"/>
                </a:solidFill>
                <a:effectLst/>
                <a:latin typeface="Cambria" panose="02040503050406030204" pitchFamily="18" charset="0"/>
                <a:ea typeface="Times New Roman" panose="02020603050405020304" pitchFamily="18" charset="0"/>
              </a:rPr>
              <a:t>.</a:t>
            </a:r>
          </a:p>
          <a:p>
            <a:pPr marL="0" indent="0" algn="just">
              <a:buNone/>
            </a:pPr>
            <a:endParaRPr lang="en-RO" sz="1800" dirty="0">
              <a:solidFill>
                <a:srgbClr val="000000"/>
              </a:solidFill>
              <a:effectLst/>
              <a:latin typeface="Times New Roman" panose="02020603050405020304" pitchFamily="18" charset="0"/>
              <a:ea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If an article for which the settlement is requested has more authors, the publication fee is divided by the number of authors, and the financial support of the publication is made only for the part corresponding to students - PhD students from ASE</a:t>
            </a:r>
            <a:r>
              <a:rPr lang="en-RO" dirty="0">
                <a:effectLst/>
              </a:rPr>
              <a:t> </a:t>
            </a:r>
            <a:endParaRPr lang="en-RO" dirty="0"/>
          </a:p>
        </p:txBody>
      </p:sp>
    </p:spTree>
    <p:extLst>
      <p:ext uri="{BB962C8B-B14F-4D97-AF65-F5344CB8AC3E}">
        <p14:creationId xmlns:p14="http://schemas.microsoft.com/office/powerpoint/2010/main" val="4050815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C940-2AE0-E145-8566-2BBC2B6ED8FD}"/>
              </a:ext>
            </a:extLst>
          </p:cNvPr>
          <p:cNvSpPr>
            <a:spLocks noGrp="1"/>
          </p:cNvSpPr>
          <p:nvPr>
            <p:ph type="title"/>
          </p:nvPr>
        </p:nvSpPr>
        <p:spPr/>
        <p:txBody>
          <a:bodyPr/>
          <a:lstStyle/>
          <a:p>
            <a:r>
              <a:rPr lang="en-US" dirty="0"/>
              <a:t>Evaluation</a:t>
            </a:r>
            <a:endParaRPr lang="ro-RO" dirty="0"/>
          </a:p>
        </p:txBody>
      </p:sp>
      <p:sp>
        <p:nvSpPr>
          <p:cNvPr id="3" name="Content Placeholder 2">
            <a:extLst>
              <a:ext uri="{FF2B5EF4-FFF2-40B4-BE49-F238E27FC236}">
                <a16:creationId xmlns:a16="http://schemas.microsoft.com/office/drawing/2014/main" id="{663F2D19-A7F4-9044-B8E2-69CD8DF9F472}"/>
              </a:ext>
            </a:extLst>
          </p:cNvPr>
          <p:cNvSpPr>
            <a:spLocks noGrp="1"/>
          </p:cNvSpPr>
          <p:nvPr>
            <p:ph idx="1"/>
          </p:nvPr>
        </p:nvSpPr>
        <p:spPr>
          <a:xfrm>
            <a:off x="457200" y="1600200"/>
            <a:ext cx="8382000" cy="5105400"/>
          </a:xfrm>
        </p:spPr>
        <p:txBody>
          <a:bodyPr/>
          <a:lstStyle/>
          <a:p>
            <a:r>
              <a:rPr lang="ro-RO" dirty="0" err="1">
                <a:solidFill>
                  <a:srgbClr val="434343"/>
                </a:solidFill>
                <a:latin typeface="Helvetica Neue" panose="02000503000000020004" pitchFamily="2" charset="0"/>
              </a:rPr>
              <a:t>Each</a:t>
            </a:r>
            <a:r>
              <a:rPr lang="ro-RO" dirty="0">
                <a:solidFill>
                  <a:srgbClr val="434343"/>
                </a:solidFill>
                <a:latin typeface="Helvetica Neue" panose="02000503000000020004" pitchFamily="2" charset="0"/>
              </a:rPr>
              <a:t> doctoral student </a:t>
            </a:r>
            <a:r>
              <a:rPr lang="ro-RO" dirty="0" err="1">
                <a:solidFill>
                  <a:srgbClr val="434343"/>
                </a:solidFill>
                <a:latin typeface="Helvetica Neue" panose="02000503000000020004" pitchFamily="2" charset="0"/>
              </a:rPr>
              <a:t>is</a:t>
            </a:r>
            <a:r>
              <a:rPr lang="ro-RO" dirty="0">
                <a:solidFill>
                  <a:srgbClr val="434343"/>
                </a:solidFill>
                <a:latin typeface="Helvetica Neue" panose="02000503000000020004" pitchFamily="2" charset="0"/>
              </a:rPr>
              <a:t> </a:t>
            </a:r>
            <a:r>
              <a:rPr lang="ro-RO" dirty="0" err="1">
                <a:solidFill>
                  <a:srgbClr val="434343"/>
                </a:solidFill>
                <a:latin typeface="Helvetica Neue" panose="02000503000000020004" pitchFamily="2" charset="0"/>
              </a:rPr>
              <a:t>evaluated</a:t>
            </a:r>
            <a:r>
              <a:rPr lang="ro-RO" dirty="0">
                <a:solidFill>
                  <a:srgbClr val="434343"/>
                </a:solidFill>
                <a:latin typeface="Helvetica Neue" panose="02000503000000020004" pitchFamily="2" charset="0"/>
              </a:rPr>
              <a:t> </a:t>
            </a:r>
            <a:r>
              <a:rPr lang="ro-RO" dirty="0" err="1">
                <a:solidFill>
                  <a:srgbClr val="434343"/>
                </a:solidFill>
                <a:latin typeface="Helvetica Neue" panose="02000503000000020004" pitchFamily="2" charset="0"/>
              </a:rPr>
              <a:t>based</a:t>
            </a:r>
            <a:r>
              <a:rPr lang="ro-RO" dirty="0">
                <a:solidFill>
                  <a:srgbClr val="434343"/>
                </a:solidFill>
                <a:latin typeface="Helvetica Neue" panose="02000503000000020004" pitchFamily="2" charset="0"/>
              </a:rPr>
              <a:t> on </a:t>
            </a:r>
            <a:r>
              <a:rPr lang="ro-RO" dirty="0" err="1">
                <a:solidFill>
                  <a:srgbClr val="434343"/>
                </a:solidFill>
                <a:latin typeface="Helvetica Neue" panose="02000503000000020004" pitchFamily="2" charset="0"/>
              </a:rPr>
              <a:t>Annual</a:t>
            </a:r>
            <a:r>
              <a:rPr lang="ro-RO" dirty="0">
                <a:solidFill>
                  <a:srgbClr val="434343"/>
                </a:solidFill>
                <a:latin typeface="Helvetica Neue" panose="02000503000000020004" pitchFamily="2" charset="0"/>
              </a:rPr>
              <a:t> </a:t>
            </a:r>
            <a:r>
              <a:rPr lang="ro-RO" dirty="0" err="1">
                <a:solidFill>
                  <a:srgbClr val="434343"/>
                </a:solidFill>
                <a:latin typeface="Helvetica Neue" panose="02000503000000020004" pitchFamily="2" charset="0"/>
              </a:rPr>
              <a:t>Progress</a:t>
            </a:r>
            <a:r>
              <a:rPr lang="ro-RO" dirty="0">
                <a:solidFill>
                  <a:srgbClr val="434343"/>
                </a:solidFill>
                <a:latin typeface="Helvetica Neue" panose="02000503000000020004" pitchFamily="2" charset="0"/>
              </a:rPr>
              <a:t> </a:t>
            </a:r>
            <a:r>
              <a:rPr lang="ro-RO" dirty="0" err="1">
                <a:solidFill>
                  <a:srgbClr val="434343"/>
                </a:solidFill>
                <a:latin typeface="Helvetica Neue" panose="02000503000000020004" pitchFamily="2" charset="0"/>
              </a:rPr>
              <a:t>Reports</a:t>
            </a:r>
            <a:r>
              <a:rPr lang="ro-RO" dirty="0">
                <a:solidFill>
                  <a:srgbClr val="434343"/>
                </a:solidFill>
                <a:latin typeface="Helvetica Neue" panose="02000503000000020004" pitchFamily="2" charset="0"/>
              </a:rPr>
              <a:t>.</a:t>
            </a:r>
          </a:p>
          <a:p>
            <a:r>
              <a:rPr lang="ro-RO" dirty="0">
                <a:solidFill>
                  <a:srgbClr val="434343"/>
                </a:solidFill>
                <a:latin typeface="Helvetica Neue" panose="02000503000000020004" pitchFamily="2" charset="0"/>
              </a:rPr>
              <a:t> </a:t>
            </a:r>
            <a:r>
              <a:rPr lang="ro-RO" dirty="0"/>
              <a:t>In May </a:t>
            </a:r>
            <a:r>
              <a:rPr lang="ro-RO" dirty="0" err="1"/>
              <a:t>you</a:t>
            </a:r>
            <a:r>
              <a:rPr lang="ro-RO" dirty="0"/>
              <a:t> </a:t>
            </a:r>
            <a:r>
              <a:rPr lang="ro-RO" dirty="0" err="1"/>
              <a:t>will</a:t>
            </a:r>
            <a:r>
              <a:rPr lang="ro-RO" dirty="0"/>
              <a:t> </a:t>
            </a:r>
            <a:r>
              <a:rPr lang="ro-RO" dirty="0" err="1"/>
              <a:t>have</a:t>
            </a:r>
            <a:r>
              <a:rPr lang="ro-RO" dirty="0"/>
              <a:t> </a:t>
            </a:r>
            <a:r>
              <a:rPr lang="ro-RO" dirty="0" err="1"/>
              <a:t>to</a:t>
            </a:r>
            <a:r>
              <a:rPr lang="ro-RO" dirty="0"/>
              <a:t> prepare </a:t>
            </a:r>
            <a:r>
              <a:rPr lang="ro-RO" dirty="0" err="1"/>
              <a:t>the</a:t>
            </a:r>
            <a:r>
              <a:rPr lang="ro-RO" dirty="0"/>
              <a:t> </a:t>
            </a:r>
            <a:r>
              <a:rPr lang="ro-RO" dirty="0" err="1"/>
              <a:t>first</a:t>
            </a:r>
            <a:r>
              <a:rPr lang="ro-RO" dirty="0"/>
              <a:t> </a:t>
            </a:r>
            <a:r>
              <a:rPr lang="ro-RO" dirty="0" err="1"/>
              <a:t>research</a:t>
            </a:r>
            <a:r>
              <a:rPr lang="ro-RO" dirty="0"/>
              <a:t> report. </a:t>
            </a:r>
            <a:r>
              <a:rPr lang="ro-RO" dirty="0" err="1"/>
              <a:t>Your</a:t>
            </a:r>
            <a:r>
              <a:rPr lang="ro-RO" dirty="0"/>
              <a:t> </a:t>
            </a:r>
            <a:r>
              <a:rPr lang="ro-RO" dirty="0" err="1"/>
              <a:t>coordinating</a:t>
            </a:r>
            <a:r>
              <a:rPr lang="ro-RO" dirty="0"/>
              <a:t> </a:t>
            </a:r>
            <a:r>
              <a:rPr lang="ro-RO" dirty="0" err="1"/>
              <a:t>professors</a:t>
            </a:r>
            <a:r>
              <a:rPr lang="ro-RO" dirty="0"/>
              <a:t> </a:t>
            </a:r>
            <a:r>
              <a:rPr lang="ro-RO" dirty="0" err="1"/>
              <a:t>will</a:t>
            </a:r>
            <a:r>
              <a:rPr lang="ro-RO" dirty="0"/>
              <a:t> </a:t>
            </a:r>
            <a:r>
              <a:rPr lang="ro-RO" dirty="0" err="1"/>
              <a:t>keep</a:t>
            </a:r>
            <a:r>
              <a:rPr lang="ro-RO" dirty="0"/>
              <a:t> </a:t>
            </a:r>
            <a:r>
              <a:rPr lang="ro-RO" dirty="0" err="1"/>
              <a:t>you</a:t>
            </a:r>
            <a:r>
              <a:rPr lang="ro-RO" dirty="0"/>
              <a:t> </a:t>
            </a:r>
            <a:r>
              <a:rPr lang="ro-RO" dirty="0" err="1"/>
              <a:t>informed</a:t>
            </a:r>
            <a:r>
              <a:rPr lang="ro-RO" dirty="0"/>
              <a:t>.</a:t>
            </a:r>
          </a:p>
          <a:p>
            <a:endParaRPr lang="ro-RO" dirty="0"/>
          </a:p>
        </p:txBody>
      </p:sp>
      <p:graphicFrame>
        <p:nvGraphicFramePr>
          <p:cNvPr id="4" name="Table 3">
            <a:extLst>
              <a:ext uri="{FF2B5EF4-FFF2-40B4-BE49-F238E27FC236}">
                <a16:creationId xmlns:a16="http://schemas.microsoft.com/office/drawing/2014/main" id="{C9C00D91-C98A-2F75-2ED1-19544DDEA2B1}"/>
              </a:ext>
            </a:extLst>
          </p:cNvPr>
          <p:cNvGraphicFramePr>
            <a:graphicFrameLocks noGrp="1"/>
          </p:cNvGraphicFramePr>
          <p:nvPr>
            <p:extLst>
              <p:ext uri="{D42A27DB-BD31-4B8C-83A1-F6EECF244321}">
                <p14:modId xmlns:p14="http://schemas.microsoft.com/office/powerpoint/2010/main" val="2369594417"/>
              </p:ext>
            </p:extLst>
          </p:nvPr>
        </p:nvGraphicFramePr>
        <p:xfrm>
          <a:off x="2514600" y="4267200"/>
          <a:ext cx="5910580" cy="2225384"/>
        </p:xfrm>
        <a:graphic>
          <a:graphicData uri="http://schemas.openxmlformats.org/drawingml/2006/table">
            <a:tbl>
              <a:tblPr firstRow="1" firstCol="1" bandRow="1">
                <a:tableStyleId>{5C22544A-7EE6-4342-B048-85BDC9FD1C3A}</a:tableStyleId>
              </a:tblPr>
              <a:tblGrid>
                <a:gridCol w="2955290">
                  <a:extLst>
                    <a:ext uri="{9D8B030D-6E8A-4147-A177-3AD203B41FA5}">
                      <a16:colId xmlns:a16="http://schemas.microsoft.com/office/drawing/2014/main" val="689944928"/>
                    </a:ext>
                  </a:extLst>
                </a:gridCol>
                <a:gridCol w="2955290">
                  <a:extLst>
                    <a:ext uri="{9D8B030D-6E8A-4147-A177-3AD203B41FA5}">
                      <a16:colId xmlns:a16="http://schemas.microsoft.com/office/drawing/2014/main" val="1965829379"/>
                    </a:ext>
                  </a:extLst>
                </a:gridCol>
              </a:tblGrid>
              <a:tr h="185449">
                <a:tc>
                  <a:txBody>
                    <a:bodyPr/>
                    <a:lstStyle/>
                    <a:p>
                      <a:pPr algn="l"/>
                      <a:r>
                        <a:rPr lang="ro-RO" sz="1200" kern="100" dirty="0">
                          <a:effectLst/>
                        </a:rPr>
                        <a:t>04.05.2026</a:t>
                      </a:r>
                      <a:endParaRPr lang="en-RO"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l"/>
                      <a:r>
                        <a:rPr lang="en-RO" sz="1200" kern="100" dirty="0">
                          <a:effectLst/>
                        </a:rPr>
                        <a:t>Online submission of research progress reports, with the approval of the scientific supervisor (3 weeks)</a:t>
                      </a:r>
                      <a:endParaRPr lang="en-RO"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686911"/>
                  </a:ext>
                </a:extLst>
              </a:tr>
              <a:tr h="927243">
                <a:tc>
                  <a:txBody>
                    <a:bodyPr/>
                    <a:lstStyle/>
                    <a:p>
                      <a:pPr algn="l"/>
                      <a:r>
                        <a:rPr lang="ro-RO" sz="1200" kern="100" dirty="0">
                          <a:effectLst/>
                        </a:rPr>
                        <a:t>22.05.2026</a:t>
                      </a:r>
                      <a:endParaRPr lang="en-RO"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RO"/>
                    </a:p>
                  </a:txBody>
                  <a:tcPr/>
                </a:tc>
                <a:extLst>
                  <a:ext uri="{0D108BD9-81ED-4DB2-BD59-A6C34878D82A}">
                    <a16:rowId xmlns:a16="http://schemas.microsoft.com/office/drawing/2014/main" val="2676283712"/>
                  </a:ext>
                </a:extLst>
              </a:tr>
              <a:tr h="185449">
                <a:tc>
                  <a:txBody>
                    <a:bodyPr/>
                    <a:lstStyle/>
                    <a:p>
                      <a:pPr algn="l"/>
                      <a:r>
                        <a:rPr lang="ro-RO" sz="1200" kern="100" dirty="0">
                          <a:effectLst/>
                        </a:rPr>
                        <a:t>25.05.2026</a:t>
                      </a:r>
                      <a:endParaRPr lang="en-RO"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l"/>
                      <a:r>
                        <a:rPr lang="ro-RO" sz="1200" kern="100" dirty="0">
                          <a:effectLst/>
                        </a:rPr>
                        <a:t>O</a:t>
                      </a:r>
                      <a:r>
                        <a:rPr lang="en-RO" sz="1200" kern="100" dirty="0">
                          <a:effectLst/>
                        </a:rPr>
                        <a:t>ral, physical, or online evaluation of research progress reports (3 weeks</a:t>
                      </a:r>
                      <a:r>
                        <a:rPr lang="ro-RO" sz="1200" kern="100" dirty="0">
                          <a:effectLst/>
                        </a:rPr>
                        <a:t>)</a:t>
                      </a:r>
                      <a:endParaRPr lang="en-RO" sz="1200" kern="100" dirty="0">
                        <a:effectLst/>
                      </a:endParaRPr>
                    </a:p>
                  </a:txBody>
                  <a:tcPr marL="68580" marR="68580" marT="0" marB="0"/>
                </a:tc>
                <a:extLst>
                  <a:ext uri="{0D108BD9-81ED-4DB2-BD59-A6C34878D82A}">
                    <a16:rowId xmlns:a16="http://schemas.microsoft.com/office/drawing/2014/main" val="3498023444"/>
                  </a:ext>
                </a:extLst>
              </a:tr>
              <a:tr h="927243">
                <a:tc>
                  <a:txBody>
                    <a:bodyPr/>
                    <a:lstStyle/>
                    <a:p>
                      <a:pPr algn="l"/>
                      <a:r>
                        <a:rPr lang="ro-RO" sz="1200" kern="100" dirty="0">
                          <a:effectLst/>
                        </a:rPr>
                        <a:t>12.06.2026</a:t>
                      </a:r>
                      <a:endParaRPr lang="en-RO"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RO"/>
                    </a:p>
                  </a:txBody>
                  <a:tcPr/>
                </a:tc>
                <a:extLst>
                  <a:ext uri="{0D108BD9-81ED-4DB2-BD59-A6C34878D82A}">
                    <a16:rowId xmlns:a16="http://schemas.microsoft.com/office/drawing/2014/main" val="32239449"/>
                  </a:ext>
                </a:extLst>
              </a:tr>
            </a:tbl>
          </a:graphicData>
        </a:graphic>
      </p:graphicFrame>
    </p:spTree>
    <p:extLst>
      <p:ext uri="{BB962C8B-B14F-4D97-AF65-F5344CB8AC3E}">
        <p14:creationId xmlns:p14="http://schemas.microsoft.com/office/powerpoint/2010/main" val="2091492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FBC31-66C0-9A40-ABF7-B04C71A2CF3B}"/>
              </a:ext>
            </a:extLst>
          </p:cNvPr>
          <p:cNvSpPr>
            <a:spLocks noGrp="1"/>
          </p:cNvSpPr>
          <p:nvPr>
            <p:ph idx="1"/>
          </p:nvPr>
        </p:nvSpPr>
        <p:spPr>
          <a:xfrm>
            <a:off x="457200" y="533400"/>
            <a:ext cx="8229600" cy="5592763"/>
          </a:xfrm>
        </p:spPr>
        <p:txBody>
          <a:bodyPr/>
          <a:lstStyle/>
          <a:p>
            <a:pPr marL="0" indent="0" algn="ctr">
              <a:buNone/>
            </a:pPr>
            <a:endParaRPr lang="ro-RO" dirty="0">
              <a:solidFill>
                <a:srgbClr val="002060"/>
              </a:solidFill>
            </a:endParaRPr>
          </a:p>
          <a:p>
            <a:pPr marL="0" indent="0" algn="ctr">
              <a:buNone/>
            </a:pPr>
            <a:endParaRPr lang="ro-RO" dirty="0">
              <a:solidFill>
                <a:srgbClr val="002060"/>
              </a:solidFill>
            </a:endParaRPr>
          </a:p>
          <a:p>
            <a:pPr marL="0" indent="0" algn="ctr">
              <a:buNone/>
            </a:pPr>
            <a:r>
              <a:rPr lang="en-US" sz="4000" dirty="0" err="1">
                <a:solidFill>
                  <a:srgbClr val="002060"/>
                </a:solidFill>
              </a:rPr>
              <a:t>Vă</a:t>
            </a:r>
            <a:r>
              <a:rPr lang="en-US" sz="4000" dirty="0">
                <a:solidFill>
                  <a:srgbClr val="002060"/>
                </a:solidFill>
              </a:rPr>
              <a:t> </a:t>
            </a:r>
            <a:r>
              <a:rPr lang="en-US" sz="4000" dirty="0" err="1">
                <a:solidFill>
                  <a:srgbClr val="002060"/>
                </a:solidFill>
              </a:rPr>
              <a:t>doresc</a:t>
            </a:r>
            <a:r>
              <a:rPr lang="en-US" sz="4000" dirty="0">
                <a:solidFill>
                  <a:srgbClr val="002060"/>
                </a:solidFill>
              </a:rPr>
              <a:t> un an </a:t>
            </a:r>
            <a:r>
              <a:rPr lang="en-US" sz="4000" dirty="0" err="1">
                <a:solidFill>
                  <a:srgbClr val="002060"/>
                </a:solidFill>
              </a:rPr>
              <a:t>universitar</a:t>
            </a:r>
            <a:r>
              <a:rPr lang="en-US" sz="4000" dirty="0">
                <a:solidFill>
                  <a:srgbClr val="002060"/>
                </a:solidFill>
              </a:rPr>
              <a:t> bun, </a:t>
            </a:r>
            <a:r>
              <a:rPr lang="en-US" sz="4000" dirty="0" err="1">
                <a:solidFill>
                  <a:srgbClr val="002060"/>
                </a:solidFill>
              </a:rPr>
              <a:t>sănătate</a:t>
            </a:r>
            <a:r>
              <a:rPr lang="en-US" sz="4000" dirty="0">
                <a:solidFill>
                  <a:srgbClr val="002060"/>
                </a:solidFill>
              </a:rPr>
              <a:t> </a:t>
            </a:r>
            <a:r>
              <a:rPr lang="en-US" sz="4000" dirty="0" err="1">
                <a:solidFill>
                  <a:srgbClr val="002060"/>
                </a:solidFill>
              </a:rPr>
              <a:t>și</a:t>
            </a:r>
            <a:r>
              <a:rPr lang="en-US" sz="4000" dirty="0">
                <a:solidFill>
                  <a:srgbClr val="002060"/>
                </a:solidFill>
              </a:rPr>
              <a:t> </a:t>
            </a:r>
            <a:r>
              <a:rPr lang="en-US" sz="4000" dirty="0" err="1">
                <a:solidFill>
                  <a:srgbClr val="002060"/>
                </a:solidFill>
              </a:rPr>
              <a:t>multe</a:t>
            </a:r>
            <a:r>
              <a:rPr lang="en-US" sz="4000" dirty="0">
                <a:solidFill>
                  <a:srgbClr val="002060"/>
                </a:solidFill>
              </a:rPr>
              <a:t> </a:t>
            </a:r>
            <a:r>
              <a:rPr lang="en-US" sz="4000" dirty="0" err="1">
                <a:solidFill>
                  <a:srgbClr val="002060"/>
                </a:solidFill>
              </a:rPr>
              <a:t>rezultate</a:t>
            </a:r>
            <a:r>
              <a:rPr lang="en-US" sz="4000" dirty="0">
                <a:solidFill>
                  <a:srgbClr val="002060"/>
                </a:solidFill>
              </a:rPr>
              <a:t> </a:t>
            </a:r>
            <a:r>
              <a:rPr lang="ro-RO" sz="4000" dirty="0">
                <a:solidFill>
                  <a:srgbClr val="002060"/>
                </a:solidFill>
              </a:rPr>
              <a:t>în</a:t>
            </a:r>
            <a:r>
              <a:rPr lang="en-US" sz="4000" dirty="0">
                <a:solidFill>
                  <a:srgbClr val="002060"/>
                </a:solidFill>
              </a:rPr>
              <a:t> </a:t>
            </a:r>
            <a:r>
              <a:rPr lang="en-US" sz="4000" dirty="0" err="1">
                <a:solidFill>
                  <a:srgbClr val="002060"/>
                </a:solidFill>
              </a:rPr>
              <a:t>cercet</a:t>
            </a:r>
            <a:r>
              <a:rPr lang="ro-RO" sz="4000" dirty="0">
                <a:solidFill>
                  <a:srgbClr val="002060"/>
                </a:solidFill>
              </a:rPr>
              <a:t>are</a:t>
            </a:r>
            <a:r>
              <a:rPr lang="en-US" sz="4000" dirty="0">
                <a:solidFill>
                  <a:srgbClr val="002060"/>
                </a:solidFill>
              </a:rPr>
              <a:t>!</a:t>
            </a:r>
          </a:p>
          <a:p>
            <a:pPr marL="0" indent="0" algn="ctr">
              <a:buNone/>
            </a:pPr>
            <a:endParaRPr lang="en-US" sz="4000" dirty="0">
              <a:solidFill>
                <a:srgbClr val="002060"/>
              </a:solidFill>
            </a:endParaRPr>
          </a:p>
          <a:p>
            <a:pPr marL="0" indent="0" algn="ctr">
              <a:buNone/>
            </a:pPr>
            <a:r>
              <a:rPr lang="ro-RO" sz="4000" dirty="0">
                <a:solidFill>
                  <a:srgbClr val="002060"/>
                </a:solidFill>
              </a:rPr>
              <a:t>I </a:t>
            </a:r>
            <a:r>
              <a:rPr lang="ro-RO" sz="4000" dirty="0" err="1">
                <a:solidFill>
                  <a:srgbClr val="002060"/>
                </a:solidFill>
              </a:rPr>
              <a:t>wish</a:t>
            </a:r>
            <a:r>
              <a:rPr lang="ro-RO" sz="4000" dirty="0">
                <a:solidFill>
                  <a:srgbClr val="002060"/>
                </a:solidFill>
              </a:rPr>
              <a:t> </a:t>
            </a:r>
            <a:r>
              <a:rPr lang="ro-RO" sz="4000" dirty="0" err="1">
                <a:solidFill>
                  <a:srgbClr val="002060"/>
                </a:solidFill>
              </a:rPr>
              <a:t>you</a:t>
            </a:r>
            <a:r>
              <a:rPr lang="ro-RO" sz="4000" dirty="0">
                <a:solidFill>
                  <a:srgbClr val="002060"/>
                </a:solidFill>
              </a:rPr>
              <a:t> a </a:t>
            </a:r>
            <a:r>
              <a:rPr lang="ro-RO" sz="4000" dirty="0" err="1">
                <a:solidFill>
                  <a:srgbClr val="002060"/>
                </a:solidFill>
              </a:rPr>
              <a:t>good</a:t>
            </a:r>
            <a:r>
              <a:rPr lang="ro-RO" sz="4000" dirty="0">
                <a:solidFill>
                  <a:srgbClr val="002060"/>
                </a:solidFill>
              </a:rPr>
              <a:t> academic </a:t>
            </a:r>
            <a:r>
              <a:rPr lang="ro-RO" sz="4000" dirty="0" err="1">
                <a:solidFill>
                  <a:srgbClr val="002060"/>
                </a:solidFill>
              </a:rPr>
              <a:t>year</a:t>
            </a:r>
            <a:r>
              <a:rPr lang="ro-RO" sz="4000" dirty="0">
                <a:solidFill>
                  <a:srgbClr val="002060"/>
                </a:solidFill>
              </a:rPr>
              <a:t>, </a:t>
            </a:r>
            <a:r>
              <a:rPr lang="ro-RO" sz="4000" dirty="0" err="1">
                <a:solidFill>
                  <a:srgbClr val="002060"/>
                </a:solidFill>
              </a:rPr>
              <a:t>health</a:t>
            </a:r>
            <a:r>
              <a:rPr lang="ro-RO" sz="4000" dirty="0">
                <a:solidFill>
                  <a:srgbClr val="002060"/>
                </a:solidFill>
              </a:rPr>
              <a:t> </a:t>
            </a:r>
            <a:r>
              <a:rPr lang="ro-RO" sz="4000" dirty="0" err="1">
                <a:solidFill>
                  <a:srgbClr val="002060"/>
                </a:solidFill>
              </a:rPr>
              <a:t>and</a:t>
            </a:r>
            <a:r>
              <a:rPr lang="ro-RO" sz="4000" dirty="0">
                <a:solidFill>
                  <a:srgbClr val="002060"/>
                </a:solidFill>
              </a:rPr>
              <a:t> </a:t>
            </a:r>
            <a:r>
              <a:rPr lang="ro-RO" sz="4000" dirty="0" err="1">
                <a:solidFill>
                  <a:srgbClr val="002060"/>
                </a:solidFill>
              </a:rPr>
              <a:t>many</a:t>
            </a:r>
            <a:r>
              <a:rPr lang="ro-RO" sz="4000" dirty="0">
                <a:solidFill>
                  <a:srgbClr val="002060"/>
                </a:solidFill>
              </a:rPr>
              <a:t> </a:t>
            </a:r>
            <a:r>
              <a:rPr lang="ro-RO" sz="4000" dirty="0" err="1">
                <a:solidFill>
                  <a:srgbClr val="002060"/>
                </a:solidFill>
              </a:rPr>
              <a:t>research</a:t>
            </a:r>
            <a:r>
              <a:rPr lang="ro-RO" sz="4000" dirty="0">
                <a:solidFill>
                  <a:srgbClr val="002060"/>
                </a:solidFill>
              </a:rPr>
              <a:t> </a:t>
            </a:r>
            <a:r>
              <a:rPr lang="ro-RO" sz="4000" dirty="0" err="1">
                <a:solidFill>
                  <a:srgbClr val="002060"/>
                </a:solidFill>
              </a:rPr>
              <a:t>results</a:t>
            </a:r>
            <a:r>
              <a:rPr lang="ro-RO" sz="4000" dirty="0">
                <a:solidFill>
                  <a:srgbClr val="002060"/>
                </a:solidFill>
              </a:rPr>
              <a:t>!</a:t>
            </a:r>
          </a:p>
        </p:txBody>
      </p:sp>
    </p:spTree>
    <p:extLst>
      <p:ext uri="{BB962C8B-B14F-4D97-AF65-F5344CB8AC3E}">
        <p14:creationId xmlns:p14="http://schemas.microsoft.com/office/powerpoint/2010/main" val="42739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638F-0377-4D6D-A000-C5F8D8DA1126}"/>
              </a:ext>
            </a:extLst>
          </p:cNvPr>
          <p:cNvSpPr>
            <a:spLocks noGrp="1"/>
          </p:cNvSpPr>
          <p:nvPr>
            <p:ph type="title"/>
          </p:nvPr>
        </p:nvSpPr>
        <p:spPr>
          <a:xfrm>
            <a:off x="457200" y="274638"/>
            <a:ext cx="8229600" cy="868362"/>
          </a:xfrm>
        </p:spPr>
        <p:txBody>
          <a:bodyPr/>
          <a:lstStyle/>
          <a:p>
            <a:r>
              <a:rPr lang="ro-RO" sz="4000" dirty="0"/>
              <a:t>Regulamente</a:t>
            </a:r>
          </a:p>
        </p:txBody>
      </p:sp>
      <p:sp>
        <p:nvSpPr>
          <p:cNvPr id="3" name="Content Placeholder 2">
            <a:extLst>
              <a:ext uri="{FF2B5EF4-FFF2-40B4-BE49-F238E27FC236}">
                <a16:creationId xmlns:a16="http://schemas.microsoft.com/office/drawing/2014/main" id="{D53A536B-88A6-480C-B15F-D0E41395DB25}"/>
              </a:ext>
            </a:extLst>
          </p:cNvPr>
          <p:cNvSpPr>
            <a:spLocks noGrp="1"/>
          </p:cNvSpPr>
          <p:nvPr>
            <p:ph idx="1"/>
          </p:nvPr>
        </p:nvSpPr>
        <p:spPr>
          <a:xfrm>
            <a:off x="457200" y="1078249"/>
            <a:ext cx="8458200" cy="5779751"/>
          </a:xfrm>
        </p:spPr>
        <p:txBody>
          <a:bodyPr/>
          <a:lstStyle/>
          <a:p>
            <a:pPr algn="l" fontAlgn="base">
              <a:buFont typeface="Arial" panose="020B0604020202020204" pitchFamily="34" charset="0"/>
              <a:buChar char="•"/>
            </a:pPr>
            <a:r>
              <a:rPr lang="en-GB" sz="2600" b="0" i="0" u="none" strike="noStrike" dirty="0">
                <a:solidFill>
                  <a:srgbClr val="4B4F58"/>
                </a:solidFill>
                <a:effectLst/>
                <a:latin typeface="-apple-system"/>
                <a:hlinkClick r:id="rId2"/>
              </a:rPr>
              <a:t>Legea 199/2023 pentru învățământul superior</a:t>
            </a:r>
            <a:endParaRPr lang="en-GB" sz="2600" b="0" i="0" dirty="0">
              <a:solidFill>
                <a:srgbClr val="4B4F58"/>
              </a:solidFill>
              <a:effectLst/>
              <a:latin typeface="-apple-system"/>
            </a:endParaRPr>
          </a:p>
          <a:p>
            <a:pPr algn="l" fontAlgn="base">
              <a:buFont typeface="Arial" panose="020B0604020202020204" pitchFamily="34" charset="0"/>
              <a:buChar char="•"/>
            </a:pPr>
            <a:r>
              <a:rPr lang="en-GB" sz="2600" b="0" i="0" u="none" strike="noStrike" dirty="0">
                <a:solidFill>
                  <a:srgbClr val="4B4F58"/>
                </a:solidFill>
                <a:effectLst/>
                <a:latin typeface="-apple-system"/>
                <a:hlinkClick r:id="rId3"/>
              </a:rPr>
              <a:t>Regulament-Cadru privind studiile universitare de doctorat – 2024</a:t>
            </a:r>
            <a:endParaRPr lang="en-GB" sz="2600" b="0" i="0" dirty="0">
              <a:solidFill>
                <a:srgbClr val="4B4F58"/>
              </a:solidFill>
              <a:effectLst/>
              <a:latin typeface="-apple-system"/>
            </a:endParaRPr>
          </a:p>
          <a:p>
            <a:r>
              <a:rPr lang="ro-RO" sz="2400" dirty="0">
                <a:hlinkClick r:id="rId4"/>
              </a:rPr>
              <a:t>Regulamentul instituțional privind organizarea și desfășurarea studiilor universitare de doctorat, aplicabil începând cu anul universitar 2025-2026</a:t>
            </a:r>
            <a:r>
              <a:rPr lang="ro-RO" sz="2400" dirty="0"/>
              <a:t>  (</a:t>
            </a:r>
            <a:r>
              <a:rPr lang="ro-RO" sz="2600" dirty="0">
                <a:solidFill>
                  <a:srgbClr val="0070C0"/>
                </a:solidFill>
              </a:rPr>
              <a:t>http://doctorat.ase.ro/legislatie)</a:t>
            </a:r>
          </a:p>
          <a:p>
            <a:r>
              <a:rPr lang="ro-RO" sz="2200" b="1" dirty="0"/>
              <a:t>Criterii minimale sustinere teza an universitar 2025/2026 (</a:t>
            </a:r>
            <a:r>
              <a:rPr lang="ro-RO" sz="2200" b="1" dirty="0">
                <a:hlinkClick r:id="rId5"/>
              </a:rPr>
              <a:t>Științe Economice și Administrarea Afacerilor/Științe Juridice/Științe Administrative</a:t>
            </a:r>
            <a:r>
              <a:rPr lang="ro-RO" sz="2200" b="1" dirty="0"/>
              <a:t>) </a:t>
            </a:r>
            <a:endParaRPr lang="ro-RO" sz="2200" dirty="0"/>
          </a:p>
          <a:p>
            <a:r>
              <a:rPr lang="ro-RO" sz="2600" dirty="0"/>
              <a:t>Norme CSUD privind participarea la conferințe/mobilități internaționale</a:t>
            </a:r>
          </a:p>
          <a:p>
            <a:pPr marL="0" indent="0">
              <a:buNone/>
            </a:pPr>
            <a:r>
              <a:rPr lang="ro-RO" sz="2600" dirty="0">
                <a:solidFill>
                  <a:srgbClr val="0070C0"/>
                </a:solidFill>
              </a:rPr>
              <a:t>     https://doctorat.ase.ro/conferinte/norme-csud/</a:t>
            </a:r>
          </a:p>
        </p:txBody>
      </p:sp>
    </p:spTree>
    <p:extLst>
      <p:ext uri="{BB962C8B-B14F-4D97-AF65-F5344CB8AC3E}">
        <p14:creationId xmlns:p14="http://schemas.microsoft.com/office/powerpoint/2010/main" val="180460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Espace réservé du contenu 2">
            <a:extLst>
              <a:ext uri="{FF2B5EF4-FFF2-40B4-BE49-F238E27FC236}">
                <a16:creationId xmlns:a16="http://schemas.microsoft.com/office/drawing/2014/main" id="{9C7FB0B0-E87F-034A-854E-E1FD1A651FA6}"/>
              </a:ext>
            </a:extLst>
          </p:cNvPr>
          <p:cNvSpPr>
            <a:spLocks noGrp="1"/>
          </p:cNvSpPr>
          <p:nvPr>
            <p:ph idx="1"/>
          </p:nvPr>
        </p:nvSpPr>
        <p:spPr>
          <a:xfrm>
            <a:off x="457200" y="1828800"/>
            <a:ext cx="8229600" cy="3962399"/>
          </a:xfrm>
        </p:spPr>
        <p:txBody>
          <a:bodyPr/>
          <a:lstStyle/>
          <a:p>
            <a:pPr marL="0" indent="0" eaLnBrk="1" hangingPunct="1">
              <a:buFont typeface="Arial" panose="020B0604020202020204" pitchFamily="34" charset="0"/>
              <a:buNone/>
              <a:defRPr/>
            </a:pPr>
            <a:r>
              <a:rPr lang="fr-CA" altLang="ro-RO" dirty="0">
                <a:solidFill>
                  <a:srgbClr val="9C4839"/>
                </a:solidFill>
                <a:ea typeface="ＭＳ Ｐゴシック" panose="020B0600070205080204" pitchFamily="34" charset="-128"/>
              </a:rPr>
              <a:t>				</a:t>
            </a:r>
            <a:endParaRPr lang="fr-CA" altLang="ro-RO" dirty="0">
              <a:solidFill>
                <a:schemeClr val="accent2"/>
              </a:solidFill>
              <a:ea typeface="ＭＳ Ｐゴシック" panose="020B0600070205080204" pitchFamily="34" charset="-128"/>
            </a:endParaRPr>
          </a:p>
          <a:p>
            <a:pPr marL="0" indent="0" eaLnBrk="1" hangingPunct="1">
              <a:buNone/>
              <a:defRPr/>
            </a:pPr>
            <a:endParaRPr lang="ro-RO" altLang="ro-RO" sz="3000" i="1" dirty="0">
              <a:solidFill>
                <a:srgbClr val="9C4839"/>
              </a:solidFill>
              <a:ea typeface="ＭＳ Ｐゴシック" panose="020B0600070205080204" pitchFamily="34" charset="-128"/>
            </a:endParaRPr>
          </a:p>
          <a:p>
            <a:pPr marL="0" indent="0" eaLnBrk="1" hangingPunct="1">
              <a:buFont typeface="Arial" panose="020B0604020202020204" pitchFamily="34" charset="0"/>
              <a:buNone/>
              <a:defRPr/>
            </a:pPr>
            <a:endParaRPr lang="fr-CA" altLang="ro-RO" dirty="0">
              <a:solidFill>
                <a:srgbClr val="9C4839"/>
              </a:solidFill>
              <a:ea typeface="ＭＳ Ｐゴシック" panose="020B0600070205080204" pitchFamily="34" charset="-128"/>
            </a:endParaRPr>
          </a:p>
        </p:txBody>
      </p:sp>
      <p:sp>
        <p:nvSpPr>
          <p:cNvPr id="15363" name="Titre 1">
            <a:extLst>
              <a:ext uri="{FF2B5EF4-FFF2-40B4-BE49-F238E27FC236}">
                <a16:creationId xmlns:a16="http://schemas.microsoft.com/office/drawing/2014/main" id="{A60EC9E7-511B-ED46-9E47-FF4CB1A13085}"/>
              </a:ext>
            </a:extLst>
          </p:cNvPr>
          <p:cNvSpPr>
            <a:spLocks noGrp="1"/>
          </p:cNvSpPr>
          <p:nvPr>
            <p:ph type="title"/>
          </p:nvPr>
        </p:nvSpPr>
        <p:spPr>
          <a:xfrm>
            <a:off x="2438400" y="304800"/>
            <a:ext cx="6553200" cy="1143000"/>
          </a:xfrm>
        </p:spPr>
        <p:txBody>
          <a:bodyPr/>
          <a:lstStyle/>
          <a:p>
            <a:pPr eaLnBrk="1" hangingPunct="1"/>
            <a:br>
              <a:rPr lang="ro-RO" sz="3200" dirty="0"/>
            </a:br>
            <a:endParaRPr lang="fr-CA" altLang="ro-RO" sz="3200" dirty="0">
              <a:ea typeface="ＭＳ Ｐゴシック" panose="020B0600070205080204" pitchFamily="34" charset="-128"/>
            </a:endParaRPr>
          </a:p>
        </p:txBody>
      </p:sp>
      <p:pic>
        <p:nvPicPr>
          <p:cNvPr id="4" name="Picture 3">
            <a:extLst>
              <a:ext uri="{FF2B5EF4-FFF2-40B4-BE49-F238E27FC236}">
                <a16:creationId xmlns:a16="http://schemas.microsoft.com/office/drawing/2014/main" id="{80A0E465-4CBF-42D9-94D0-AE3227864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553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3609-6223-5E4E-A0A4-54A97928F5EF}"/>
              </a:ext>
            </a:extLst>
          </p:cNvPr>
          <p:cNvSpPr>
            <a:spLocks noGrp="1"/>
          </p:cNvSpPr>
          <p:nvPr>
            <p:ph type="title"/>
          </p:nvPr>
        </p:nvSpPr>
        <p:spPr/>
        <p:txBody>
          <a:bodyPr/>
          <a:lstStyle/>
          <a:p>
            <a:r>
              <a:rPr lang="ro-RO" dirty="0"/>
              <a:t>Link</a:t>
            </a:r>
          </a:p>
        </p:txBody>
      </p:sp>
      <p:sp>
        <p:nvSpPr>
          <p:cNvPr id="4" name="Content Placeholder 3">
            <a:extLst>
              <a:ext uri="{FF2B5EF4-FFF2-40B4-BE49-F238E27FC236}">
                <a16:creationId xmlns:a16="http://schemas.microsoft.com/office/drawing/2014/main" id="{5AE1F068-4F39-4BD3-BC1E-4B2BA5FA7AA6}"/>
              </a:ext>
            </a:extLst>
          </p:cNvPr>
          <p:cNvSpPr>
            <a:spLocks noGrp="1"/>
          </p:cNvSpPr>
          <p:nvPr>
            <p:ph idx="1"/>
          </p:nvPr>
        </p:nvSpPr>
        <p:spPr/>
        <p:txBody>
          <a:bodyPr/>
          <a:lstStyle/>
          <a:p>
            <a:r>
              <a:rPr lang="ro-RO" b="1" dirty="0">
                <a:hlinkClick r:id="rId2"/>
              </a:rPr>
              <a:t>GRAFICUL ACTIVITĂȚILOR PENTRU ANUL UNIVERSITAR 2025-2026 LA PROGRAMELE DE STUDII UNIVERSITARE DE DOCTORAT</a:t>
            </a:r>
            <a:endParaRPr lang="ro-RO" dirty="0"/>
          </a:p>
          <a:p>
            <a:r>
              <a:rPr lang="ro-RO" sz="2800" i="1" dirty="0"/>
              <a:t>Anual, se depune un raport de progres:</a:t>
            </a:r>
          </a:p>
        </p:txBody>
      </p:sp>
      <p:pic>
        <p:nvPicPr>
          <p:cNvPr id="8" name="Picture 7">
            <a:extLst>
              <a:ext uri="{FF2B5EF4-FFF2-40B4-BE49-F238E27FC236}">
                <a16:creationId xmlns:a16="http://schemas.microsoft.com/office/drawing/2014/main" id="{A6FBDCE0-FF64-4FC8-86B7-0701E1C9E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640667"/>
            <a:ext cx="4343400" cy="3217333"/>
          </a:xfrm>
          <a:prstGeom prst="rect">
            <a:avLst/>
          </a:prstGeom>
        </p:spPr>
      </p:pic>
    </p:spTree>
    <p:extLst>
      <p:ext uri="{BB962C8B-B14F-4D97-AF65-F5344CB8AC3E}">
        <p14:creationId xmlns:p14="http://schemas.microsoft.com/office/powerpoint/2010/main" val="415628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F450-B9E8-814D-8E67-7DAEE7AE0C71}"/>
              </a:ext>
            </a:extLst>
          </p:cNvPr>
          <p:cNvSpPr>
            <a:spLocks noGrp="1"/>
          </p:cNvSpPr>
          <p:nvPr>
            <p:ph type="title"/>
          </p:nvPr>
        </p:nvSpPr>
        <p:spPr>
          <a:xfrm>
            <a:off x="457200" y="274638"/>
            <a:ext cx="8153400" cy="639762"/>
          </a:xfrm>
        </p:spPr>
        <p:txBody>
          <a:bodyPr/>
          <a:lstStyle/>
          <a:p>
            <a:r>
              <a:rPr lang="ro-RO" dirty="0"/>
              <a:t>Ce urmează?</a:t>
            </a:r>
          </a:p>
        </p:txBody>
      </p:sp>
      <p:sp>
        <p:nvSpPr>
          <p:cNvPr id="3" name="Content Placeholder 2">
            <a:extLst>
              <a:ext uri="{FF2B5EF4-FFF2-40B4-BE49-F238E27FC236}">
                <a16:creationId xmlns:a16="http://schemas.microsoft.com/office/drawing/2014/main" id="{0342BDEE-1ED9-1A4A-BE1B-94CB0F33B522}"/>
              </a:ext>
            </a:extLst>
          </p:cNvPr>
          <p:cNvSpPr>
            <a:spLocks noGrp="1"/>
          </p:cNvSpPr>
          <p:nvPr>
            <p:ph idx="1"/>
          </p:nvPr>
        </p:nvSpPr>
        <p:spPr>
          <a:xfrm>
            <a:off x="304800" y="914400"/>
            <a:ext cx="8686800" cy="5943600"/>
          </a:xfrm>
        </p:spPr>
        <p:txBody>
          <a:bodyPr/>
          <a:lstStyle/>
          <a:p>
            <a:r>
              <a:rPr lang="ro-RO" dirty="0"/>
              <a:t>Semnarea contractului si depunerea acestuia la secretariatul </a:t>
            </a:r>
            <a:r>
              <a:rPr lang="ro-RO" dirty="0">
                <a:highlight>
                  <a:srgbClr val="FFFF00"/>
                </a:highlight>
              </a:rPr>
              <a:t>CSUD 1-7 octombrie 2025</a:t>
            </a:r>
          </a:p>
          <a:p>
            <a:r>
              <a:rPr lang="ro-RO" b="1" dirty="0">
                <a:hlinkClick r:id="rId2"/>
              </a:rPr>
              <a:t>ANUNȚ IMPORTANT – SEMNAREA CONTRACTELOR DE STUDII 2025 – 2026</a:t>
            </a:r>
            <a:endParaRPr lang="ro-RO" b="1" dirty="0"/>
          </a:p>
          <a:p>
            <a:pPr marL="0" indent="0">
              <a:buNone/>
            </a:pPr>
            <a:endParaRPr lang="ro-RO" b="1" dirty="0"/>
          </a:p>
          <a:p>
            <a:r>
              <a:rPr lang="ro-RO" u="sng" dirty="0">
                <a:highlight>
                  <a:srgbClr val="FFFF00"/>
                </a:highlight>
                <a:hlinkClick r:id="rId3"/>
              </a:rPr>
              <a:t>Contractele se regăsesc aici:</a:t>
            </a:r>
          </a:p>
          <a:p>
            <a:r>
              <a:rPr lang="it-IT" dirty="0">
                <a:hlinkClick r:id="rId3"/>
              </a:rPr>
              <a:t>Formulare – Programe Doctorale in Economie, Drept si Stiinte Administrative – Academia de Studii Economice din Bucuresti</a:t>
            </a:r>
            <a:endParaRPr lang="ro-RO" sz="800" dirty="0"/>
          </a:p>
        </p:txBody>
      </p:sp>
    </p:spTree>
    <p:extLst>
      <p:ext uri="{BB962C8B-B14F-4D97-AF65-F5344CB8AC3E}">
        <p14:creationId xmlns:p14="http://schemas.microsoft.com/office/powerpoint/2010/main" val="359726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47303-7411-A198-74C8-27D45216D558}"/>
              </a:ext>
            </a:extLst>
          </p:cNvPr>
          <p:cNvSpPr>
            <a:spLocks noGrp="1"/>
          </p:cNvSpPr>
          <p:nvPr>
            <p:ph idx="1"/>
          </p:nvPr>
        </p:nvSpPr>
        <p:spPr>
          <a:xfrm>
            <a:off x="457200" y="304800"/>
            <a:ext cx="8305800" cy="6400800"/>
          </a:xfrm>
        </p:spPr>
        <p:txBody>
          <a:bodyPr/>
          <a:lstStyle/>
          <a:p>
            <a:r>
              <a:rPr lang="ro-RO" dirty="0"/>
              <a:t>Redactare PID si depunere- </a:t>
            </a:r>
          </a:p>
          <a:p>
            <a:pPr lvl="1"/>
            <a:r>
              <a:rPr lang="ro-RO" dirty="0"/>
              <a:t>până la </a:t>
            </a:r>
            <a:r>
              <a:rPr lang="ro-RO" b="1" dirty="0"/>
              <a:t>17.10.2025 </a:t>
            </a:r>
            <a:r>
              <a:rPr lang="ro-RO" dirty="0"/>
              <a:t>depunere la școlile doctorale</a:t>
            </a:r>
          </a:p>
          <a:p>
            <a:r>
              <a:rPr lang="ro-RO" i="1" dirty="0">
                <a:solidFill>
                  <a:srgbClr val="2973BD"/>
                </a:solidFill>
                <a:latin typeface="inherit"/>
                <a:hlinkClick r:id="rId2"/>
              </a:rPr>
              <a:t>https://doctorat.ase.ro/activitati/planul-individual-de-doctorat-pid/</a:t>
            </a:r>
            <a:endParaRPr lang="ro-RO" i="1" dirty="0">
              <a:solidFill>
                <a:srgbClr val="2973BD"/>
              </a:solidFill>
              <a:latin typeface="inherit"/>
            </a:endParaRPr>
          </a:p>
          <a:p>
            <a:pPr marL="0" indent="0">
              <a:buNone/>
            </a:pPr>
            <a:endParaRPr lang="ro-RO" dirty="0"/>
          </a:p>
          <a:p>
            <a:pPr marL="0" indent="0">
              <a:buNone/>
            </a:pPr>
            <a:r>
              <a:rPr lang="ro-RO" dirty="0"/>
              <a:t>Cursuri si seminarii – </a:t>
            </a:r>
            <a:r>
              <a:rPr lang="it-IT" dirty="0">
                <a:hlinkClick r:id="rId3"/>
              </a:rPr>
              <a:t>Cursuri – Planificare – Programe Doctorale in Economie, Drept si Stiinte Administrative – Academia de Studii Economice din Bucuresti</a:t>
            </a:r>
            <a:r>
              <a:rPr lang="ro-RO" dirty="0"/>
              <a:t> (https://doctorat.ase.ro/activitati/cursuri-planificare/)</a:t>
            </a:r>
            <a:endParaRPr lang="en-RO" dirty="0"/>
          </a:p>
        </p:txBody>
      </p:sp>
    </p:spTree>
    <p:extLst>
      <p:ext uri="{BB962C8B-B14F-4D97-AF65-F5344CB8AC3E}">
        <p14:creationId xmlns:p14="http://schemas.microsoft.com/office/powerpoint/2010/main" val="216105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FA65-2F30-C449-BFD0-636EA08D51E7}"/>
              </a:ext>
            </a:extLst>
          </p:cNvPr>
          <p:cNvSpPr>
            <a:spLocks noGrp="1"/>
          </p:cNvSpPr>
          <p:nvPr>
            <p:ph type="title"/>
          </p:nvPr>
        </p:nvSpPr>
        <p:spPr/>
        <p:txBody>
          <a:bodyPr/>
          <a:lstStyle/>
          <a:p>
            <a:br>
              <a:rPr lang="ro-RO" b="1" dirty="0">
                <a:solidFill>
                  <a:srgbClr val="0070C0"/>
                </a:solidFill>
              </a:rPr>
            </a:br>
            <a:br>
              <a:rPr lang="ro-RO" b="1" dirty="0">
                <a:solidFill>
                  <a:srgbClr val="0070C0"/>
                </a:solidFill>
              </a:rPr>
            </a:br>
            <a:r>
              <a:rPr lang="ro-RO" b="1" dirty="0">
                <a:solidFill>
                  <a:srgbClr val="0070C0"/>
                </a:solidFill>
              </a:rPr>
              <a:t>Cursuri</a:t>
            </a:r>
            <a:br>
              <a:rPr lang="ro-RO" dirty="0"/>
            </a:br>
            <a:r>
              <a:rPr lang="ro-RO" b="1" i="1" dirty="0"/>
              <a:t>online și cu prezență în campus</a:t>
            </a:r>
            <a:br>
              <a:rPr lang="ro-RO" b="1" i="1" dirty="0"/>
            </a:br>
            <a:endParaRPr lang="ro-RO" b="1" i="1" dirty="0"/>
          </a:p>
        </p:txBody>
      </p:sp>
      <p:sp>
        <p:nvSpPr>
          <p:cNvPr id="3" name="Content Placeholder 2">
            <a:extLst>
              <a:ext uri="{FF2B5EF4-FFF2-40B4-BE49-F238E27FC236}">
                <a16:creationId xmlns:a16="http://schemas.microsoft.com/office/drawing/2014/main" id="{027B1F5E-82D9-5748-A288-15102F9F3F2F}"/>
              </a:ext>
            </a:extLst>
          </p:cNvPr>
          <p:cNvSpPr>
            <a:spLocks noGrp="1"/>
          </p:cNvSpPr>
          <p:nvPr>
            <p:ph idx="1"/>
          </p:nvPr>
        </p:nvSpPr>
        <p:spPr>
          <a:xfrm>
            <a:off x="478970" y="2332037"/>
            <a:ext cx="8512629" cy="4449763"/>
          </a:xfrm>
        </p:spPr>
        <p:txBody>
          <a:bodyPr/>
          <a:lstStyle/>
          <a:p>
            <a:r>
              <a:rPr lang="ro-RO" b="1" dirty="0"/>
              <a:t>Cursuri comune CSUD:</a:t>
            </a:r>
          </a:p>
          <a:p>
            <a:pPr lvl="1"/>
            <a:r>
              <a:rPr lang="ro-RO" b="1" i="1" dirty="0">
                <a:solidFill>
                  <a:srgbClr val="0070C0"/>
                </a:solidFill>
              </a:rPr>
              <a:t>ETICĂ ȘI INTEGRITATE ACADEMICĂ (online)</a:t>
            </a:r>
          </a:p>
          <a:p>
            <a:pPr marL="400050" lvl="1" indent="0">
              <a:buNone/>
            </a:pPr>
            <a:endParaRPr lang="ro-RO" sz="400" dirty="0">
              <a:solidFill>
                <a:srgbClr val="0070C0"/>
              </a:solidFill>
            </a:endParaRPr>
          </a:p>
          <a:p>
            <a:pPr lvl="1"/>
            <a:r>
              <a:rPr lang="ro-RO" b="1" i="1" dirty="0">
                <a:solidFill>
                  <a:srgbClr val="0070C0"/>
                </a:solidFill>
              </a:rPr>
              <a:t>APLICAREA METODELOR CANTITATIVE ȘI CALITATIVE ÎN CERCETAREA ȘTIINȚIFICA</a:t>
            </a:r>
            <a:r>
              <a:rPr lang="ro-RO" b="1" i="1" dirty="0"/>
              <a:t>̆ (online)</a:t>
            </a:r>
            <a:endParaRPr lang="ro-RO" dirty="0"/>
          </a:p>
          <a:p>
            <a:r>
              <a:rPr lang="ro-RO" b="1" dirty="0"/>
              <a:t>Cursurile organizate de fiecare școală doctorală</a:t>
            </a:r>
          </a:p>
          <a:p>
            <a:r>
              <a:rPr lang="ro-RO" b="1" dirty="0"/>
              <a:t>Total: </a:t>
            </a:r>
            <a:r>
              <a:rPr lang="en-US" b="1" dirty="0"/>
              <a:t>4 </a:t>
            </a:r>
            <a:r>
              <a:rPr lang="ro-RO" b="1" dirty="0"/>
              <a:t>cursuri</a:t>
            </a:r>
          </a:p>
          <a:p>
            <a:r>
              <a:rPr lang="ro-RO" sz="2000" dirty="0">
                <a:solidFill>
                  <a:srgbClr val="0070C0"/>
                </a:solidFill>
              </a:rPr>
              <a:t>https://doctorat.ase.ro/wp-content/uploads/Activitati/Cursuri/2025-2026/Centralizator%20Cursuri%20CSUD%20Ro%20si%20ENG%202025-2026.docx</a:t>
            </a:r>
          </a:p>
        </p:txBody>
      </p:sp>
    </p:spTree>
    <p:extLst>
      <p:ext uri="{BB962C8B-B14F-4D97-AF65-F5344CB8AC3E}">
        <p14:creationId xmlns:p14="http://schemas.microsoft.com/office/powerpoint/2010/main" val="853435875"/>
      </p:ext>
    </p:extLst>
  </p:cSld>
  <p:clrMapOvr>
    <a:masterClrMapping/>
  </p:clrMapOvr>
</p:sld>
</file>

<file path=ppt/theme/theme1.xml><?xml version="1.0" encoding="utf-8"?>
<a:theme xmlns:a="http://schemas.openxmlformats.org/drawingml/2006/main" name="14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144</Template>
  <TotalTime>7389</TotalTime>
  <Words>1685</Words>
  <Application>Microsoft Office PowerPoint</Application>
  <PresentationFormat>On-screen Show (4:3)</PresentationFormat>
  <Paragraphs>162</Paragraphs>
  <Slides>34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ＭＳ Ｐゴシック</vt:lpstr>
      <vt:lpstr>-apple-system</vt:lpstr>
      <vt:lpstr>Arial</vt:lpstr>
      <vt:lpstr>Calibri</vt:lpstr>
      <vt:lpstr>Cambria</vt:lpstr>
      <vt:lpstr>Helvetica Neue</vt:lpstr>
      <vt:lpstr>inherit</vt:lpstr>
      <vt:lpstr>Mistral</vt:lpstr>
      <vt:lpstr>Times New Roman</vt:lpstr>
      <vt:lpstr>144</vt:lpstr>
      <vt:lpstr>Deschidere an universitar 2025-2026</vt:lpstr>
      <vt:lpstr>http://doctorat.ase.ro</vt:lpstr>
      <vt:lpstr>Programe</vt:lpstr>
      <vt:lpstr>Regulamente</vt:lpstr>
      <vt:lpstr> </vt:lpstr>
      <vt:lpstr>Link</vt:lpstr>
      <vt:lpstr>Ce urmează?</vt:lpstr>
      <vt:lpstr>PowerPoint Presentation</vt:lpstr>
      <vt:lpstr>  Cursuri online și cu prezență în campus </vt:lpstr>
      <vt:lpstr>PowerPoint Presentation</vt:lpstr>
      <vt:lpstr>Sesiuni de informare</vt:lpstr>
      <vt:lpstr>Sesiuni de informare programate</vt:lpstr>
      <vt:lpstr>Condiții elaborare teză doctorat</vt:lpstr>
      <vt:lpstr>Acces la baza de date Web of Science și la alte baze de date</vt:lpstr>
      <vt:lpstr>PowerPoint Presentation</vt:lpstr>
      <vt:lpstr>Norme CSUD</vt:lpstr>
      <vt:lpstr>Conditii de indeplinit:</vt:lpstr>
      <vt:lpstr>PowerPoint Presentation</vt:lpstr>
      <vt:lpstr>PowerPoint Presentation</vt:lpstr>
      <vt:lpstr>Decontare articole ISI</vt:lpstr>
      <vt:lpstr>Mobilitate internationala</vt:lpstr>
      <vt:lpstr>PowerPoint Presentation</vt:lpstr>
      <vt:lpstr> Information in English</vt:lpstr>
      <vt:lpstr>What's next?</vt:lpstr>
      <vt:lpstr>Courses</vt:lpstr>
      <vt:lpstr>Conditions for the elaboration of the doctoral thesis</vt:lpstr>
      <vt:lpstr>PowerPoint Presentation</vt:lpstr>
      <vt:lpstr>Access to the Web of Science database and other databases</vt:lpstr>
      <vt:lpstr>Funding for research</vt:lpstr>
      <vt:lpstr>PowerPoint Presentation</vt:lpstr>
      <vt:lpstr>PowerPoint Presentation</vt:lpstr>
      <vt:lpstr>PUBLISHING OF WEB OF SCIENCE INDEXED ARTICLES </vt:lpstr>
      <vt:lpstr>Evaluation</vt:lpstr>
      <vt:lpstr>PowerPoint Presentation</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Andreea</dc:creator>
  <cp:lastModifiedBy>Administrator</cp:lastModifiedBy>
  <cp:revision>266</cp:revision>
  <cp:lastPrinted>2020-09-27T17:55:47Z</cp:lastPrinted>
  <dcterms:created xsi:type="dcterms:W3CDTF">2013-02-23T12:01:36Z</dcterms:created>
  <dcterms:modified xsi:type="dcterms:W3CDTF">2025-09-28T19:38:30Z</dcterms:modified>
</cp:coreProperties>
</file>